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25EF3-D8A3-42F8-9950-917ACC1C637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85BD6B-C8D9-45BA-A2AA-1D7C7CFC70A9}">
      <dgm:prSet/>
      <dgm:spPr/>
      <dgm:t>
        <a:bodyPr/>
        <a:lstStyle/>
        <a:p>
          <a:r>
            <a:rPr lang="pl-PL" b="1" dirty="0"/>
            <a:t>Wynagrodzenie brutto </a:t>
          </a:r>
          <a:r>
            <a:rPr lang="pl-PL" dirty="0"/>
            <a:t>					   3000,00 zł</a:t>
          </a:r>
          <a:endParaRPr lang="en-US" dirty="0"/>
        </a:p>
      </dgm:t>
    </dgm:pt>
    <dgm:pt modelId="{5D931210-DE36-48FE-9501-AD28AB0B25C5}" type="parTrans" cxnId="{DD49BECF-D13B-48B8-BA55-EE35A0968397}">
      <dgm:prSet/>
      <dgm:spPr/>
      <dgm:t>
        <a:bodyPr/>
        <a:lstStyle/>
        <a:p>
          <a:endParaRPr lang="en-US"/>
        </a:p>
      </dgm:t>
    </dgm:pt>
    <dgm:pt modelId="{8F30FCCD-2CEF-4F23-9263-6DC1F1525983}" type="sibTrans" cxnId="{DD49BECF-D13B-48B8-BA55-EE35A0968397}">
      <dgm:prSet/>
      <dgm:spPr/>
      <dgm:t>
        <a:bodyPr/>
        <a:lstStyle/>
        <a:p>
          <a:endParaRPr lang="en-US"/>
        </a:p>
      </dgm:t>
    </dgm:pt>
    <dgm:pt modelId="{CB2675E1-1BB5-495D-86AE-A5462B1EF41D}">
      <dgm:prSet/>
      <dgm:spPr/>
      <dgm:t>
        <a:bodyPr/>
        <a:lstStyle/>
        <a:p>
          <a:r>
            <a:rPr lang="pl-PL" dirty="0"/>
            <a:t>składka emerytalna ( 9,76%)					         292,80 zł</a:t>
          </a:r>
          <a:endParaRPr lang="en-US" dirty="0"/>
        </a:p>
      </dgm:t>
    </dgm:pt>
    <dgm:pt modelId="{0CF3548D-B9D7-40AA-8304-75A3DD397470}" type="parTrans" cxnId="{E10B9525-CF3F-473D-ABFA-20E65BC2F282}">
      <dgm:prSet/>
      <dgm:spPr/>
      <dgm:t>
        <a:bodyPr/>
        <a:lstStyle/>
        <a:p>
          <a:endParaRPr lang="en-US"/>
        </a:p>
      </dgm:t>
    </dgm:pt>
    <dgm:pt modelId="{B3F336A1-196A-48C3-9ED0-5317F48C8E9D}" type="sibTrans" cxnId="{E10B9525-CF3F-473D-ABFA-20E65BC2F282}">
      <dgm:prSet/>
      <dgm:spPr/>
      <dgm:t>
        <a:bodyPr/>
        <a:lstStyle/>
        <a:p>
          <a:endParaRPr lang="en-US"/>
        </a:p>
      </dgm:t>
    </dgm:pt>
    <dgm:pt modelId="{1A85CA77-E186-4530-A72E-9F93535E49F6}">
      <dgm:prSet/>
      <dgm:spPr/>
      <dgm:t>
        <a:bodyPr/>
        <a:lstStyle/>
        <a:p>
          <a:r>
            <a:rPr lang="pl-PL" dirty="0"/>
            <a:t>składka rentowa (1,5%)						           45,00 zł</a:t>
          </a:r>
          <a:endParaRPr lang="en-US" dirty="0"/>
        </a:p>
      </dgm:t>
    </dgm:pt>
    <dgm:pt modelId="{E1C751E4-493B-42DD-AC46-0EE161ACE179}" type="parTrans" cxnId="{4DA642C6-2D75-4596-9A38-69B49EBD70B8}">
      <dgm:prSet/>
      <dgm:spPr/>
      <dgm:t>
        <a:bodyPr/>
        <a:lstStyle/>
        <a:p>
          <a:endParaRPr lang="en-US"/>
        </a:p>
      </dgm:t>
    </dgm:pt>
    <dgm:pt modelId="{3B5AEF41-731A-49C9-BC93-BCA2DD9E4D55}" type="sibTrans" cxnId="{4DA642C6-2D75-4596-9A38-69B49EBD70B8}">
      <dgm:prSet/>
      <dgm:spPr/>
      <dgm:t>
        <a:bodyPr/>
        <a:lstStyle/>
        <a:p>
          <a:endParaRPr lang="en-US"/>
        </a:p>
      </dgm:t>
    </dgm:pt>
    <dgm:pt modelId="{62D2B46A-E640-4F9B-ACF0-8565CD5607F1}">
      <dgm:prSet/>
      <dgm:spPr/>
      <dgm:t>
        <a:bodyPr/>
        <a:lstStyle/>
        <a:p>
          <a:r>
            <a:rPr lang="pl-PL" dirty="0"/>
            <a:t>Składka chorobowa (2,45%)					                            73,50 zł</a:t>
          </a:r>
          <a:endParaRPr lang="en-US" dirty="0"/>
        </a:p>
      </dgm:t>
    </dgm:pt>
    <dgm:pt modelId="{393DC456-1F4E-4C7E-B387-A584518965C5}" type="parTrans" cxnId="{C141B2C3-FA95-46CD-8201-A984C751596F}">
      <dgm:prSet/>
      <dgm:spPr/>
      <dgm:t>
        <a:bodyPr/>
        <a:lstStyle/>
        <a:p>
          <a:endParaRPr lang="en-US"/>
        </a:p>
      </dgm:t>
    </dgm:pt>
    <dgm:pt modelId="{806CE49E-7B7F-4B15-AC63-4CCAEC3A529A}" type="sibTrans" cxnId="{C141B2C3-FA95-46CD-8201-A984C751596F}">
      <dgm:prSet/>
      <dgm:spPr/>
      <dgm:t>
        <a:bodyPr/>
        <a:lstStyle/>
        <a:p>
          <a:endParaRPr lang="en-US"/>
        </a:p>
      </dgm:t>
    </dgm:pt>
    <dgm:pt modelId="{65983F46-7AE5-42B8-B773-787012EB1023}">
      <dgm:prSet/>
      <dgm:spPr/>
      <dgm:t>
        <a:bodyPr/>
        <a:lstStyle/>
        <a:p>
          <a:r>
            <a:rPr lang="pl-PL" b="1" dirty="0"/>
            <a:t>Razem składki na ubezpieczenia społeczne                                   </a:t>
          </a:r>
          <a:r>
            <a:rPr lang="pl-PL" dirty="0"/>
            <a:t>	                          411,30 zł</a:t>
          </a:r>
          <a:endParaRPr lang="en-US" dirty="0"/>
        </a:p>
      </dgm:t>
    </dgm:pt>
    <dgm:pt modelId="{1E9A9028-31EE-4337-BCF0-59A418D9CA79}" type="parTrans" cxnId="{7CC80EF4-30B6-421B-B7CD-D2F3ECDEE548}">
      <dgm:prSet/>
      <dgm:spPr/>
      <dgm:t>
        <a:bodyPr/>
        <a:lstStyle/>
        <a:p>
          <a:endParaRPr lang="en-US"/>
        </a:p>
      </dgm:t>
    </dgm:pt>
    <dgm:pt modelId="{B3E97296-A38C-4521-973E-4814B6B33E11}" type="sibTrans" cxnId="{7CC80EF4-30B6-421B-B7CD-D2F3ECDEE548}">
      <dgm:prSet/>
      <dgm:spPr/>
      <dgm:t>
        <a:bodyPr/>
        <a:lstStyle/>
        <a:p>
          <a:endParaRPr lang="en-US"/>
        </a:p>
      </dgm:t>
    </dgm:pt>
    <dgm:pt modelId="{EB128FFD-405A-419E-9FF5-9D97FCBF4E4E}">
      <dgm:prSet/>
      <dgm:spPr/>
      <dgm:t>
        <a:bodyPr/>
        <a:lstStyle/>
        <a:p>
          <a:r>
            <a:rPr lang="pl-PL" dirty="0"/>
            <a:t>Podstawa wymiaru składki zdrowotnej (3000- 411,30 zł)                                          2588,70 zł</a:t>
          </a:r>
          <a:endParaRPr lang="en-US" dirty="0"/>
        </a:p>
      </dgm:t>
    </dgm:pt>
    <dgm:pt modelId="{5054782A-9DFB-4882-AC39-F409C3314D39}" type="parTrans" cxnId="{D2AA7187-A11C-4D2F-8F45-CA0FF5A94D72}">
      <dgm:prSet/>
      <dgm:spPr/>
      <dgm:t>
        <a:bodyPr/>
        <a:lstStyle/>
        <a:p>
          <a:endParaRPr lang="en-US"/>
        </a:p>
      </dgm:t>
    </dgm:pt>
    <dgm:pt modelId="{EE2C2305-B1D4-40DA-A519-54317C1AE76E}" type="sibTrans" cxnId="{D2AA7187-A11C-4D2F-8F45-CA0FF5A94D72}">
      <dgm:prSet/>
      <dgm:spPr/>
      <dgm:t>
        <a:bodyPr/>
        <a:lstStyle/>
        <a:p>
          <a:endParaRPr lang="en-US"/>
        </a:p>
      </dgm:t>
    </dgm:pt>
    <dgm:pt modelId="{3C615E41-C962-4BD6-8668-D135F34D9F9B}">
      <dgm:prSet/>
      <dgm:spPr/>
      <dgm:t>
        <a:bodyPr/>
        <a:lstStyle/>
        <a:p>
          <a:r>
            <a:rPr lang="pl-PL" dirty="0"/>
            <a:t>Składka na ubezpieczenie zdrowotne </a:t>
          </a:r>
          <a:endParaRPr lang="en-US" dirty="0"/>
        </a:p>
      </dgm:t>
    </dgm:pt>
    <dgm:pt modelId="{589C5401-4D1D-4C31-83C3-EAE90A7672A7}" type="parTrans" cxnId="{434D615C-DCAA-43F1-9F22-4AA8740F5E88}">
      <dgm:prSet/>
      <dgm:spPr/>
      <dgm:t>
        <a:bodyPr/>
        <a:lstStyle/>
        <a:p>
          <a:endParaRPr lang="en-US"/>
        </a:p>
      </dgm:t>
    </dgm:pt>
    <dgm:pt modelId="{A63C8DFB-4CCC-4C6D-9871-56A71EE1D570}" type="sibTrans" cxnId="{434D615C-DCAA-43F1-9F22-4AA8740F5E88}">
      <dgm:prSet/>
      <dgm:spPr/>
      <dgm:t>
        <a:bodyPr/>
        <a:lstStyle/>
        <a:p>
          <a:endParaRPr lang="en-US"/>
        </a:p>
      </dgm:t>
    </dgm:pt>
    <dgm:pt modelId="{7B4213A9-A308-49B0-A414-582E15B37559}">
      <dgm:prSet/>
      <dgm:spPr/>
      <dgm:t>
        <a:bodyPr/>
        <a:lstStyle/>
        <a:p>
          <a:r>
            <a:rPr lang="pl-PL" dirty="0"/>
            <a:t>Podlegająca odliczeniu od podatku (7,75%)				           200,62 zł</a:t>
          </a:r>
          <a:endParaRPr lang="en-US" dirty="0"/>
        </a:p>
      </dgm:t>
    </dgm:pt>
    <dgm:pt modelId="{A854DDC8-2266-4DD9-BCA3-0ABAFDA49637}" type="parTrans" cxnId="{2A271CC1-2359-49DD-991A-996AA43CB656}">
      <dgm:prSet/>
      <dgm:spPr/>
      <dgm:t>
        <a:bodyPr/>
        <a:lstStyle/>
        <a:p>
          <a:endParaRPr lang="en-US"/>
        </a:p>
      </dgm:t>
    </dgm:pt>
    <dgm:pt modelId="{0F607C4B-2B8E-4850-98EB-BE36D6FE3C4D}" type="sibTrans" cxnId="{2A271CC1-2359-49DD-991A-996AA43CB656}">
      <dgm:prSet/>
      <dgm:spPr/>
      <dgm:t>
        <a:bodyPr/>
        <a:lstStyle/>
        <a:p>
          <a:endParaRPr lang="en-US"/>
        </a:p>
      </dgm:t>
    </dgm:pt>
    <dgm:pt modelId="{F82D170E-F5F8-4A14-9A7D-7D01F8E2E8D9}">
      <dgm:prSet/>
      <dgm:spPr/>
      <dgm:t>
        <a:bodyPr/>
        <a:lstStyle/>
        <a:p>
          <a:r>
            <a:rPr lang="pl-PL" dirty="0"/>
            <a:t>Składka na ubezpieczenie zdrowotne  ( 1,25%)                                                                  32,36 zł</a:t>
          </a:r>
          <a:endParaRPr lang="en-US" dirty="0"/>
        </a:p>
      </dgm:t>
    </dgm:pt>
    <dgm:pt modelId="{6FF8406B-8FD4-471F-AC7D-35A47768E3CD}" type="parTrans" cxnId="{BB3684C5-97A3-4BDA-929D-65C455B34384}">
      <dgm:prSet/>
      <dgm:spPr/>
      <dgm:t>
        <a:bodyPr/>
        <a:lstStyle/>
        <a:p>
          <a:endParaRPr lang="en-US"/>
        </a:p>
      </dgm:t>
    </dgm:pt>
    <dgm:pt modelId="{D807B128-04F5-477A-A311-35B44DE03D1C}" type="sibTrans" cxnId="{BB3684C5-97A3-4BDA-929D-65C455B34384}">
      <dgm:prSet/>
      <dgm:spPr/>
      <dgm:t>
        <a:bodyPr/>
        <a:lstStyle/>
        <a:p>
          <a:endParaRPr lang="en-US"/>
        </a:p>
      </dgm:t>
    </dgm:pt>
    <dgm:pt modelId="{1569AA9B-DF8D-414C-A25E-15CB9B9D9DDA}">
      <dgm:prSet/>
      <dgm:spPr/>
      <dgm:t>
        <a:bodyPr/>
        <a:lstStyle/>
        <a:p>
          <a:r>
            <a:rPr lang="pl-PL" dirty="0"/>
            <a:t>Koszty uzyskania przychodu 					           250, 00  zł</a:t>
          </a:r>
          <a:endParaRPr lang="en-US" dirty="0"/>
        </a:p>
      </dgm:t>
    </dgm:pt>
    <dgm:pt modelId="{BFE34B2C-ED36-4100-A5BE-538B2EB4E292}" type="parTrans" cxnId="{24B77C06-FE75-4E10-A6AB-0FB6B92F4008}">
      <dgm:prSet/>
      <dgm:spPr/>
      <dgm:t>
        <a:bodyPr/>
        <a:lstStyle/>
        <a:p>
          <a:endParaRPr lang="en-US"/>
        </a:p>
      </dgm:t>
    </dgm:pt>
    <dgm:pt modelId="{9681B0DA-1BC1-4F4C-9479-696FE8E2D068}" type="sibTrans" cxnId="{24B77C06-FE75-4E10-A6AB-0FB6B92F4008}">
      <dgm:prSet/>
      <dgm:spPr/>
      <dgm:t>
        <a:bodyPr/>
        <a:lstStyle/>
        <a:p>
          <a:endParaRPr lang="en-US"/>
        </a:p>
      </dgm:t>
    </dgm:pt>
    <dgm:pt modelId="{748BA2BE-3937-43A8-9327-EF646C1A763F}">
      <dgm:prSet/>
      <dgm:spPr/>
      <dgm:t>
        <a:bodyPr/>
        <a:lstStyle/>
        <a:p>
          <a:r>
            <a:rPr lang="pl-PL" dirty="0"/>
            <a:t>Podstawa obliczenia zaliczki  na podatek </a:t>
          </a:r>
          <a:endParaRPr lang="en-US" dirty="0"/>
        </a:p>
      </dgm:t>
    </dgm:pt>
    <dgm:pt modelId="{D6AA62C4-C445-42B0-A199-866B9C582A05}" type="parTrans" cxnId="{778AEA99-E679-4951-A2F2-3719C5EE92F1}">
      <dgm:prSet/>
      <dgm:spPr/>
      <dgm:t>
        <a:bodyPr/>
        <a:lstStyle/>
        <a:p>
          <a:endParaRPr lang="en-US"/>
        </a:p>
      </dgm:t>
    </dgm:pt>
    <dgm:pt modelId="{1AA08252-D21E-480B-88BB-95878801A373}" type="sibTrans" cxnId="{778AEA99-E679-4951-A2F2-3719C5EE92F1}">
      <dgm:prSet/>
      <dgm:spPr/>
      <dgm:t>
        <a:bodyPr/>
        <a:lstStyle/>
        <a:p>
          <a:endParaRPr lang="en-US"/>
        </a:p>
      </dgm:t>
    </dgm:pt>
    <dgm:pt modelId="{20DF9C5A-C82C-4DBE-8AA3-84A71EA12F6E}">
      <dgm:prSet/>
      <dgm:spPr/>
      <dgm:t>
        <a:bodyPr/>
        <a:lstStyle/>
        <a:p>
          <a:r>
            <a:rPr lang="pl-PL" dirty="0"/>
            <a:t>( zaokrągla się ją do pełnych złotych)					           2339, 00  zł</a:t>
          </a:r>
          <a:endParaRPr lang="en-US" dirty="0"/>
        </a:p>
      </dgm:t>
    </dgm:pt>
    <dgm:pt modelId="{6AA8A3B3-4AD9-4415-B33A-EBC80BABE502}" type="parTrans" cxnId="{818EFEF7-2FA3-4F6C-A646-FAC74C3CE21D}">
      <dgm:prSet/>
      <dgm:spPr/>
      <dgm:t>
        <a:bodyPr/>
        <a:lstStyle/>
        <a:p>
          <a:endParaRPr lang="en-US"/>
        </a:p>
      </dgm:t>
    </dgm:pt>
    <dgm:pt modelId="{DD1E740D-ED3D-4009-84C6-E70D81F3F0BC}" type="sibTrans" cxnId="{818EFEF7-2FA3-4F6C-A646-FAC74C3CE21D}">
      <dgm:prSet/>
      <dgm:spPr/>
      <dgm:t>
        <a:bodyPr/>
        <a:lstStyle/>
        <a:p>
          <a:endParaRPr lang="en-US"/>
        </a:p>
      </dgm:t>
    </dgm:pt>
    <dgm:pt modelId="{B006D7F1-6E2E-4229-80D4-243AA2ADBC64}">
      <dgm:prSet/>
      <dgm:spPr/>
      <dgm:t>
        <a:bodyPr/>
        <a:lstStyle/>
        <a:p>
          <a:r>
            <a:rPr lang="pl-PL" dirty="0"/>
            <a:t>zaliczka na podatek (17%)						               353,87 zł	</a:t>
          </a:r>
          <a:endParaRPr lang="en-US" dirty="0"/>
        </a:p>
      </dgm:t>
    </dgm:pt>
    <dgm:pt modelId="{F0EF0C09-0AB8-4B32-AF34-B096B49E39DD}" type="parTrans" cxnId="{FB46ED0A-8071-42D7-B691-57A9069E5FD0}">
      <dgm:prSet/>
      <dgm:spPr/>
      <dgm:t>
        <a:bodyPr/>
        <a:lstStyle/>
        <a:p>
          <a:endParaRPr lang="en-US"/>
        </a:p>
      </dgm:t>
    </dgm:pt>
    <dgm:pt modelId="{A50B3471-4D10-4C9C-B841-7F02BEED7B8B}" type="sibTrans" cxnId="{FB46ED0A-8071-42D7-B691-57A9069E5FD0}">
      <dgm:prSet/>
      <dgm:spPr/>
      <dgm:t>
        <a:bodyPr/>
        <a:lstStyle/>
        <a:p>
          <a:endParaRPr lang="en-US"/>
        </a:p>
      </dgm:t>
    </dgm:pt>
    <dgm:pt modelId="{E77EA101-232D-4A4E-8B2D-78F37917B5F7}">
      <dgm:prSet/>
      <dgm:spPr/>
      <dgm:t>
        <a:bodyPr/>
        <a:lstStyle/>
        <a:p>
          <a:r>
            <a:rPr lang="pl-PL" dirty="0"/>
            <a:t>zaliczka do urzędu skarbowego ( 353,87 zł - 200,62 zł)			               153,00 zł		</a:t>
          </a:r>
          <a:endParaRPr lang="en-US" dirty="0"/>
        </a:p>
      </dgm:t>
    </dgm:pt>
    <dgm:pt modelId="{11A158C0-8FCC-4D36-91F0-BE62F3AB4F77}" type="parTrans" cxnId="{73D0DD42-9A7F-43F6-AA3B-F7961EA904DE}">
      <dgm:prSet/>
      <dgm:spPr/>
      <dgm:t>
        <a:bodyPr/>
        <a:lstStyle/>
        <a:p>
          <a:endParaRPr lang="en-US"/>
        </a:p>
      </dgm:t>
    </dgm:pt>
    <dgm:pt modelId="{E84613C3-3CA9-49BB-9E40-4BD74109AB6B}" type="sibTrans" cxnId="{73D0DD42-9A7F-43F6-AA3B-F7961EA904DE}">
      <dgm:prSet/>
      <dgm:spPr/>
      <dgm:t>
        <a:bodyPr/>
        <a:lstStyle/>
        <a:p>
          <a:endParaRPr lang="en-US"/>
        </a:p>
      </dgm:t>
    </dgm:pt>
    <dgm:pt modelId="{3136CE37-1553-46F1-BD72-FBCFD1503CC6}">
      <dgm:prSet/>
      <dgm:spPr/>
      <dgm:t>
        <a:bodyPr/>
        <a:lstStyle/>
        <a:p>
          <a:r>
            <a:rPr lang="pl-PL" b="1" dirty="0"/>
            <a:t>Wynagrodzenie netto 	</a:t>
          </a:r>
          <a:r>
            <a:rPr lang="pl-PL" dirty="0"/>
            <a:t>				 2202,72 zł</a:t>
          </a:r>
          <a:endParaRPr lang="en-US" dirty="0"/>
        </a:p>
      </dgm:t>
    </dgm:pt>
    <dgm:pt modelId="{77B477C6-8CE7-413C-AA59-F7BD145F4D1E}" type="parTrans" cxnId="{6F64CCC7-F9B2-4E17-9200-C6943A3A2813}">
      <dgm:prSet/>
      <dgm:spPr/>
      <dgm:t>
        <a:bodyPr/>
        <a:lstStyle/>
        <a:p>
          <a:endParaRPr lang="en-US"/>
        </a:p>
      </dgm:t>
    </dgm:pt>
    <dgm:pt modelId="{5D90C52A-A6A5-42E1-A9E8-59BBA350D890}" type="sibTrans" cxnId="{6F64CCC7-F9B2-4E17-9200-C6943A3A2813}">
      <dgm:prSet/>
      <dgm:spPr/>
      <dgm:t>
        <a:bodyPr/>
        <a:lstStyle/>
        <a:p>
          <a:endParaRPr lang="en-US"/>
        </a:p>
      </dgm:t>
    </dgm:pt>
    <dgm:pt modelId="{71333022-06B3-4CFA-A79A-D790B96B82DF}">
      <dgm:prSet/>
      <dgm:spPr/>
      <dgm:t>
        <a:bodyPr/>
        <a:lstStyle/>
        <a:p>
          <a:r>
            <a:rPr lang="pl-PL" dirty="0"/>
            <a:t>( 3000,00 zł- (411,30 zł+200,62+32,36+153,00 ) =2202,72 zł</a:t>
          </a:r>
          <a:endParaRPr lang="en-US" dirty="0"/>
        </a:p>
      </dgm:t>
    </dgm:pt>
    <dgm:pt modelId="{F3C2472B-FA7F-4FD2-A3F7-64EA76119234}" type="parTrans" cxnId="{BDB3A0CF-87E6-426A-9FB2-1AEE482EB61A}">
      <dgm:prSet/>
      <dgm:spPr/>
      <dgm:t>
        <a:bodyPr/>
        <a:lstStyle/>
        <a:p>
          <a:endParaRPr lang="en-US"/>
        </a:p>
      </dgm:t>
    </dgm:pt>
    <dgm:pt modelId="{4B7FD680-D552-4DF2-A378-8EE84526B077}" type="sibTrans" cxnId="{BDB3A0CF-87E6-426A-9FB2-1AEE482EB61A}">
      <dgm:prSet/>
      <dgm:spPr/>
      <dgm:t>
        <a:bodyPr/>
        <a:lstStyle/>
        <a:p>
          <a:endParaRPr lang="en-US"/>
        </a:p>
      </dgm:t>
    </dgm:pt>
    <dgm:pt modelId="{81DC12D7-EF89-4992-B23C-A98F86F0FCFC}" type="pres">
      <dgm:prSet presAssocID="{A9125EF3-D8A3-42F8-9950-917ACC1C637C}" presName="vert0" presStyleCnt="0">
        <dgm:presLayoutVars>
          <dgm:dir/>
          <dgm:animOne val="branch"/>
          <dgm:animLvl val="lvl"/>
        </dgm:presLayoutVars>
      </dgm:prSet>
      <dgm:spPr/>
    </dgm:pt>
    <dgm:pt modelId="{EB2283FC-A5E0-42E8-A18B-EAEF293A7AA0}" type="pres">
      <dgm:prSet presAssocID="{B785BD6B-C8D9-45BA-A2AA-1D7C7CFC70A9}" presName="thickLine" presStyleLbl="alignNode1" presStyleIdx="0" presStyleCnt="16"/>
      <dgm:spPr/>
    </dgm:pt>
    <dgm:pt modelId="{30C6D5C5-BBC8-475C-8682-1F3B2223B1A9}" type="pres">
      <dgm:prSet presAssocID="{B785BD6B-C8D9-45BA-A2AA-1D7C7CFC70A9}" presName="horz1" presStyleCnt="0"/>
      <dgm:spPr/>
    </dgm:pt>
    <dgm:pt modelId="{12D24A51-7D01-46D6-81F8-5FDE4A244BEC}" type="pres">
      <dgm:prSet presAssocID="{B785BD6B-C8D9-45BA-A2AA-1D7C7CFC70A9}" presName="tx1" presStyleLbl="revTx" presStyleIdx="0" presStyleCnt="16"/>
      <dgm:spPr/>
    </dgm:pt>
    <dgm:pt modelId="{FBD5256F-388F-4E05-BE40-6DC3149B44D1}" type="pres">
      <dgm:prSet presAssocID="{B785BD6B-C8D9-45BA-A2AA-1D7C7CFC70A9}" presName="vert1" presStyleCnt="0"/>
      <dgm:spPr/>
    </dgm:pt>
    <dgm:pt modelId="{5ABE6043-F13B-4B72-B331-5B54B153D7BA}" type="pres">
      <dgm:prSet presAssocID="{CB2675E1-1BB5-495D-86AE-A5462B1EF41D}" presName="thickLine" presStyleLbl="alignNode1" presStyleIdx="1" presStyleCnt="16"/>
      <dgm:spPr/>
    </dgm:pt>
    <dgm:pt modelId="{7F64FE42-DF0A-426F-9334-F8D21D483032}" type="pres">
      <dgm:prSet presAssocID="{CB2675E1-1BB5-495D-86AE-A5462B1EF41D}" presName="horz1" presStyleCnt="0"/>
      <dgm:spPr/>
    </dgm:pt>
    <dgm:pt modelId="{4B216707-0F50-404E-BDD6-03E258433CC0}" type="pres">
      <dgm:prSet presAssocID="{CB2675E1-1BB5-495D-86AE-A5462B1EF41D}" presName="tx1" presStyleLbl="revTx" presStyleIdx="1" presStyleCnt="16"/>
      <dgm:spPr/>
    </dgm:pt>
    <dgm:pt modelId="{B67A9CD2-99A1-4642-A234-A06E70CEAEAE}" type="pres">
      <dgm:prSet presAssocID="{CB2675E1-1BB5-495D-86AE-A5462B1EF41D}" presName="vert1" presStyleCnt="0"/>
      <dgm:spPr/>
    </dgm:pt>
    <dgm:pt modelId="{3A862802-26AC-46CC-B621-890E0670153E}" type="pres">
      <dgm:prSet presAssocID="{1A85CA77-E186-4530-A72E-9F93535E49F6}" presName="thickLine" presStyleLbl="alignNode1" presStyleIdx="2" presStyleCnt="16"/>
      <dgm:spPr/>
    </dgm:pt>
    <dgm:pt modelId="{1720589A-E55C-4B8D-BCEF-41E776B45576}" type="pres">
      <dgm:prSet presAssocID="{1A85CA77-E186-4530-A72E-9F93535E49F6}" presName="horz1" presStyleCnt="0"/>
      <dgm:spPr/>
    </dgm:pt>
    <dgm:pt modelId="{FBBDA0F1-0FAD-4B82-8DE5-85F2C7CADEC2}" type="pres">
      <dgm:prSet presAssocID="{1A85CA77-E186-4530-A72E-9F93535E49F6}" presName="tx1" presStyleLbl="revTx" presStyleIdx="2" presStyleCnt="16"/>
      <dgm:spPr/>
    </dgm:pt>
    <dgm:pt modelId="{2533E74A-68D7-4CC1-B0FF-795C74936DE0}" type="pres">
      <dgm:prSet presAssocID="{1A85CA77-E186-4530-A72E-9F93535E49F6}" presName="vert1" presStyleCnt="0"/>
      <dgm:spPr/>
    </dgm:pt>
    <dgm:pt modelId="{40895890-B0A8-4460-B7CF-58B6B3870EFA}" type="pres">
      <dgm:prSet presAssocID="{62D2B46A-E640-4F9B-ACF0-8565CD5607F1}" presName="thickLine" presStyleLbl="alignNode1" presStyleIdx="3" presStyleCnt="16"/>
      <dgm:spPr/>
    </dgm:pt>
    <dgm:pt modelId="{393FCAB3-0E3C-4084-8B2A-6B1F960C626C}" type="pres">
      <dgm:prSet presAssocID="{62D2B46A-E640-4F9B-ACF0-8565CD5607F1}" presName="horz1" presStyleCnt="0"/>
      <dgm:spPr/>
    </dgm:pt>
    <dgm:pt modelId="{96363104-6536-4A2E-AF9F-9FD6200109C2}" type="pres">
      <dgm:prSet presAssocID="{62D2B46A-E640-4F9B-ACF0-8565CD5607F1}" presName="tx1" presStyleLbl="revTx" presStyleIdx="3" presStyleCnt="16"/>
      <dgm:spPr/>
    </dgm:pt>
    <dgm:pt modelId="{B10BF8E2-58EA-4ED6-8393-7E52DADF281E}" type="pres">
      <dgm:prSet presAssocID="{62D2B46A-E640-4F9B-ACF0-8565CD5607F1}" presName="vert1" presStyleCnt="0"/>
      <dgm:spPr/>
    </dgm:pt>
    <dgm:pt modelId="{71E7CBCB-8580-4049-B2A5-AA28B4D10DFC}" type="pres">
      <dgm:prSet presAssocID="{65983F46-7AE5-42B8-B773-787012EB1023}" presName="thickLine" presStyleLbl="alignNode1" presStyleIdx="4" presStyleCnt="16"/>
      <dgm:spPr/>
    </dgm:pt>
    <dgm:pt modelId="{AC2DD31D-92EF-4D7F-B884-62E3E494271F}" type="pres">
      <dgm:prSet presAssocID="{65983F46-7AE5-42B8-B773-787012EB1023}" presName="horz1" presStyleCnt="0"/>
      <dgm:spPr/>
    </dgm:pt>
    <dgm:pt modelId="{7493CC39-2AE5-48D5-98C6-AA43E63F390D}" type="pres">
      <dgm:prSet presAssocID="{65983F46-7AE5-42B8-B773-787012EB1023}" presName="tx1" presStyleLbl="revTx" presStyleIdx="4" presStyleCnt="16"/>
      <dgm:spPr/>
    </dgm:pt>
    <dgm:pt modelId="{F6BB975D-39C5-40F2-B7E2-DAA918B56063}" type="pres">
      <dgm:prSet presAssocID="{65983F46-7AE5-42B8-B773-787012EB1023}" presName="vert1" presStyleCnt="0"/>
      <dgm:spPr/>
    </dgm:pt>
    <dgm:pt modelId="{AC86EA6B-3EB4-459D-894A-ABAAEFDC1714}" type="pres">
      <dgm:prSet presAssocID="{EB128FFD-405A-419E-9FF5-9D97FCBF4E4E}" presName="thickLine" presStyleLbl="alignNode1" presStyleIdx="5" presStyleCnt="16"/>
      <dgm:spPr/>
    </dgm:pt>
    <dgm:pt modelId="{CF429549-C6E0-44A5-AE50-A0EEC4FE3B50}" type="pres">
      <dgm:prSet presAssocID="{EB128FFD-405A-419E-9FF5-9D97FCBF4E4E}" presName="horz1" presStyleCnt="0"/>
      <dgm:spPr/>
    </dgm:pt>
    <dgm:pt modelId="{DA2C1427-EA94-4FF4-92ED-5E2F24131177}" type="pres">
      <dgm:prSet presAssocID="{EB128FFD-405A-419E-9FF5-9D97FCBF4E4E}" presName="tx1" presStyleLbl="revTx" presStyleIdx="5" presStyleCnt="16"/>
      <dgm:spPr/>
    </dgm:pt>
    <dgm:pt modelId="{890FF543-7B6E-4FD7-A7C2-293D63222002}" type="pres">
      <dgm:prSet presAssocID="{EB128FFD-405A-419E-9FF5-9D97FCBF4E4E}" presName="vert1" presStyleCnt="0"/>
      <dgm:spPr/>
    </dgm:pt>
    <dgm:pt modelId="{78EB717D-4790-4210-8EA6-61FF862895AB}" type="pres">
      <dgm:prSet presAssocID="{3C615E41-C962-4BD6-8668-D135F34D9F9B}" presName="thickLine" presStyleLbl="alignNode1" presStyleIdx="6" presStyleCnt="16"/>
      <dgm:spPr/>
    </dgm:pt>
    <dgm:pt modelId="{13D5C008-9363-4C80-BBE8-016FBF217928}" type="pres">
      <dgm:prSet presAssocID="{3C615E41-C962-4BD6-8668-D135F34D9F9B}" presName="horz1" presStyleCnt="0"/>
      <dgm:spPr/>
    </dgm:pt>
    <dgm:pt modelId="{B198B35F-5C33-4166-B18A-5D0C7CC6D5C0}" type="pres">
      <dgm:prSet presAssocID="{3C615E41-C962-4BD6-8668-D135F34D9F9B}" presName="tx1" presStyleLbl="revTx" presStyleIdx="6" presStyleCnt="16"/>
      <dgm:spPr/>
    </dgm:pt>
    <dgm:pt modelId="{C1C2E500-3757-4DC8-878E-48A2F7641A3E}" type="pres">
      <dgm:prSet presAssocID="{3C615E41-C962-4BD6-8668-D135F34D9F9B}" presName="vert1" presStyleCnt="0"/>
      <dgm:spPr/>
    </dgm:pt>
    <dgm:pt modelId="{F6DCA2CB-6213-4690-9AC2-672482000574}" type="pres">
      <dgm:prSet presAssocID="{7B4213A9-A308-49B0-A414-582E15B37559}" presName="thickLine" presStyleLbl="alignNode1" presStyleIdx="7" presStyleCnt="16"/>
      <dgm:spPr/>
    </dgm:pt>
    <dgm:pt modelId="{AAA222CF-5070-4FFE-BFC5-D875D43F330A}" type="pres">
      <dgm:prSet presAssocID="{7B4213A9-A308-49B0-A414-582E15B37559}" presName="horz1" presStyleCnt="0"/>
      <dgm:spPr/>
    </dgm:pt>
    <dgm:pt modelId="{0C847F8F-5234-46EE-9E4C-AA45CFEC7909}" type="pres">
      <dgm:prSet presAssocID="{7B4213A9-A308-49B0-A414-582E15B37559}" presName="tx1" presStyleLbl="revTx" presStyleIdx="7" presStyleCnt="16"/>
      <dgm:spPr/>
    </dgm:pt>
    <dgm:pt modelId="{CAC5D388-AE74-415E-9508-F69DC41685CC}" type="pres">
      <dgm:prSet presAssocID="{7B4213A9-A308-49B0-A414-582E15B37559}" presName="vert1" presStyleCnt="0"/>
      <dgm:spPr/>
    </dgm:pt>
    <dgm:pt modelId="{F85B16E7-B89C-42B9-922C-553EA757FF76}" type="pres">
      <dgm:prSet presAssocID="{F82D170E-F5F8-4A14-9A7D-7D01F8E2E8D9}" presName="thickLine" presStyleLbl="alignNode1" presStyleIdx="8" presStyleCnt="16"/>
      <dgm:spPr/>
    </dgm:pt>
    <dgm:pt modelId="{81773EFF-BA6F-473A-823D-8B15E9ECF0AF}" type="pres">
      <dgm:prSet presAssocID="{F82D170E-F5F8-4A14-9A7D-7D01F8E2E8D9}" presName="horz1" presStyleCnt="0"/>
      <dgm:spPr/>
    </dgm:pt>
    <dgm:pt modelId="{4675CC36-54BE-4C59-9B3A-B2C7B0962122}" type="pres">
      <dgm:prSet presAssocID="{F82D170E-F5F8-4A14-9A7D-7D01F8E2E8D9}" presName="tx1" presStyleLbl="revTx" presStyleIdx="8" presStyleCnt="16"/>
      <dgm:spPr/>
    </dgm:pt>
    <dgm:pt modelId="{852F85D2-37B9-41B2-80F4-0E7480ACDD1F}" type="pres">
      <dgm:prSet presAssocID="{F82D170E-F5F8-4A14-9A7D-7D01F8E2E8D9}" presName="vert1" presStyleCnt="0"/>
      <dgm:spPr/>
    </dgm:pt>
    <dgm:pt modelId="{E720863C-D426-4B93-B121-8B7479E88ACA}" type="pres">
      <dgm:prSet presAssocID="{1569AA9B-DF8D-414C-A25E-15CB9B9D9DDA}" presName="thickLine" presStyleLbl="alignNode1" presStyleIdx="9" presStyleCnt="16"/>
      <dgm:spPr/>
    </dgm:pt>
    <dgm:pt modelId="{63E37022-39F0-448A-A427-FD103D986D71}" type="pres">
      <dgm:prSet presAssocID="{1569AA9B-DF8D-414C-A25E-15CB9B9D9DDA}" presName="horz1" presStyleCnt="0"/>
      <dgm:spPr/>
    </dgm:pt>
    <dgm:pt modelId="{1FD72E49-BA77-4555-9F52-397599737478}" type="pres">
      <dgm:prSet presAssocID="{1569AA9B-DF8D-414C-A25E-15CB9B9D9DDA}" presName="tx1" presStyleLbl="revTx" presStyleIdx="9" presStyleCnt="16"/>
      <dgm:spPr/>
    </dgm:pt>
    <dgm:pt modelId="{B2E466B7-0AA9-4742-949A-35E9852357F5}" type="pres">
      <dgm:prSet presAssocID="{1569AA9B-DF8D-414C-A25E-15CB9B9D9DDA}" presName="vert1" presStyleCnt="0"/>
      <dgm:spPr/>
    </dgm:pt>
    <dgm:pt modelId="{F65FFBA3-5895-4E83-AED2-526409C08854}" type="pres">
      <dgm:prSet presAssocID="{748BA2BE-3937-43A8-9327-EF646C1A763F}" presName="thickLine" presStyleLbl="alignNode1" presStyleIdx="10" presStyleCnt="16"/>
      <dgm:spPr/>
    </dgm:pt>
    <dgm:pt modelId="{538AF0B8-AD27-46D3-8602-9092F6011D1A}" type="pres">
      <dgm:prSet presAssocID="{748BA2BE-3937-43A8-9327-EF646C1A763F}" presName="horz1" presStyleCnt="0"/>
      <dgm:spPr/>
    </dgm:pt>
    <dgm:pt modelId="{211E61F9-CE90-46EE-9175-23CF30D40DC2}" type="pres">
      <dgm:prSet presAssocID="{748BA2BE-3937-43A8-9327-EF646C1A763F}" presName="tx1" presStyleLbl="revTx" presStyleIdx="10" presStyleCnt="16"/>
      <dgm:spPr/>
    </dgm:pt>
    <dgm:pt modelId="{45ED0A94-9ABD-4B38-A795-F528F4F147AB}" type="pres">
      <dgm:prSet presAssocID="{748BA2BE-3937-43A8-9327-EF646C1A763F}" presName="vert1" presStyleCnt="0"/>
      <dgm:spPr/>
    </dgm:pt>
    <dgm:pt modelId="{77E2D385-A51E-4D56-83C7-1D2395B18882}" type="pres">
      <dgm:prSet presAssocID="{20DF9C5A-C82C-4DBE-8AA3-84A71EA12F6E}" presName="thickLine" presStyleLbl="alignNode1" presStyleIdx="11" presStyleCnt="16"/>
      <dgm:spPr/>
    </dgm:pt>
    <dgm:pt modelId="{58265ACB-DAF9-4771-9DC8-652AFAA3DBE4}" type="pres">
      <dgm:prSet presAssocID="{20DF9C5A-C82C-4DBE-8AA3-84A71EA12F6E}" presName="horz1" presStyleCnt="0"/>
      <dgm:spPr/>
    </dgm:pt>
    <dgm:pt modelId="{F7C8E8FF-CC94-4AFD-B7D3-177A641628F1}" type="pres">
      <dgm:prSet presAssocID="{20DF9C5A-C82C-4DBE-8AA3-84A71EA12F6E}" presName="tx1" presStyleLbl="revTx" presStyleIdx="11" presStyleCnt="16"/>
      <dgm:spPr/>
    </dgm:pt>
    <dgm:pt modelId="{49303B67-224C-495C-939A-3986A773638F}" type="pres">
      <dgm:prSet presAssocID="{20DF9C5A-C82C-4DBE-8AA3-84A71EA12F6E}" presName="vert1" presStyleCnt="0"/>
      <dgm:spPr/>
    </dgm:pt>
    <dgm:pt modelId="{19C74B90-308C-41C9-85BF-C6D75A6D3B84}" type="pres">
      <dgm:prSet presAssocID="{B006D7F1-6E2E-4229-80D4-243AA2ADBC64}" presName="thickLine" presStyleLbl="alignNode1" presStyleIdx="12" presStyleCnt="16"/>
      <dgm:spPr/>
    </dgm:pt>
    <dgm:pt modelId="{C20B7226-8446-4E6A-BC77-225FA862D0C9}" type="pres">
      <dgm:prSet presAssocID="{B006D7F1-6E2E-4229-80D4-243AA2ADBC64}" presName="horz1" presStyleCnt="0"/>
      <dgm:spPr/>
    </dgm:pt>
    <dgm:pt modelId="{FF066942-F6D2-4369-80C1-30935BCC304E}" type="pres">
      <dgm:prSet presAssocID="{B006D7F1-6E2E-4229-80D4-243AA2ADBC64}" presName="tx1" presStyleLbl="revTx" presStyleIdx="12" presStyleCnt="16"/>
      <dgm:spPr/>
    </dgm:pt>
    <dgm:pt modelId="{48CB6420-5DFC-41F4-AF60-AABE7E22BE12}" type="pres">
      <dgm:prSet presAssocID="{B006D7F1-6E2E-4229-80D4-243AA2ADBC64}" presName="vert1" presStyleCnt="0"/>
      <dgm:spPr/>
    </dgm:pt>
    <dgm:pt modelId="{DC97841F-90CB-4FEA-9E1C-33D658C5D58B}" type="pres">
      <dgm:prSet presAssocID="{E77EA101-232D-4A4E-8B2D-78F37917B5F7}" presName="thickLine" presStyleLbl="alignNode1" presStyleIdx="13" presStyleCnt="16"/>
      <dgm:spPr/>
    </dgm:pt>
    <dgm:pt modelId="{C76E7966-E12E-4562-8E69-AE12C8D80AD2}" type="pres">
      <dgm:prSet presAssocID="{E77EA101-232D-4A4E-8B2D-78F37917B5F7}" presName="horz1" presStyleCnt="0"/>
      <dgm:spPr/>
    </dgm:pt>
    <dgm:pt modelId="{FA6B945F-C392-432D-B308-F0ADB785203E}" type="pres">
      <dgm:prSet presAssocID="{E77EA101-232D-4A4E-8B2D-78F37917B5F7}" presName="tx1" presStyleLbl="revTx" presStyleIdx="13" presStyleCnt="16"/>
      <dgm:spPr/>
    </dgm:pt>
    <dgm:pt modelId="{799B2B4A-AF94-4E70-AC12-B78D8688A694}" type="pres">
      <dgm:prSet presAssocID="{E77EA101-232D-4A4E-8B2D-78F37917B5F7}" presName="vert1" presStyleCnt="0"/>
      <dgm:spPr/>
    </dgm:pt>
    <dgm:pt modelId="{DA75E118-4C44-4CE9-98F9-DF175B585177}" type="pres">
      <dgm:prSet presAssocID="{3136CE37-1553-46F1-BD72-FBCFD1503CC6}" presName="thickLine" presStyleLbl="alignNode1" presStyleIdx="14" presStyleCnt="16"/>
      <dgm:spPr/>
    </dgm:pt>
    <dgm:pt modelId="{0864EB91-2519-444D-B678-093255CDC652}" type="pres">
      <dgm:prSet presAssocID="{3136CE37-1553-46F1-BD72-FBCFD1503CC6}" presName="horz1" presStyleCnt="0"/>
      <dgm:spPr/>
    </dgm:pt>
    <dgm:pt modelId="{CF469113-6F57-458F-B95B-5BFC59EE63FA}" type="pres">
      <dgm:prSet presAssocID="{3136CE37-1553-46F1-BD72-FBCFD1503CC6}" presName="tx1" presStyleLbl="revTx" presStyleIdx="14" presStyleCnt="16"/>
      <dgm:spPr/>
    </dgm:pt>
    <dgm:pt modelId="{3E67DA56-B85C-42C7-A16E-DE327B7381C9}" type="pres">
      <dgm:prSet presAssocID="{3136CE37-1553-46F1-BD72-FBCFD1503CC6}" presName="vert1" presStyleCnt="0"/>
      <dgm:spPr/>
    </dgm:pt>
    <dgm:pt modelId="{F6D99313-6F5C-422D-8003-1C25392BCCFE}" type="pres">
      <dgm:prSet presAssocID="{71333022-06B3-4CFA-A79A-D790B96B82DF}" presName="thickLine" presStyleLbl="alignNode1" presStyleIdx="15" presStyleCnt="16"/>
      <dgm:spPr/>
    </dgm:pt>
    <dgm:pt modelId="{9EC77361-0CB8-4BE5-93AF-44699F518BB8}" type="pres">
      <dgm:prSet presAssocID="{71333022-06B3-4CFA-A79A-D790B96B82DF}" presName="horz1" presStyleCnt="0"/>
      <dgm:spPr/>
    </dgm:pt>
    <dgm:pt modelId="{F1CD6309-F604-4DB8-99BA-A767910F70D1}" type="pres">
      <dgm:prSet presAssocID="{71333022-06B3-4CFA-A79A-D790B96B82DF}" presName="tx1" presStyleLbl="revTx" presStyleIdx="15" presStyleCnt="16"/>
      <dgm:spPr/>
    </dgm:pt>
    <dgm:pt modelId="{2CB01CA9-5833-43AA-A76D-F7EF3C4098AF}" type="pres">
      <dgm:prSet presAssocID="{71333022-06B3-4CFA-A79A-D790B96B82DF}" presName="vert1" presStyleCnt="0"/>
      <dgm:spPr/>
    </dgm:pt>
  </dgm:ptLst>
  <dgm:cxnLst>
    <dgm:cxn modelId="{24B77C06-FE75-4E10-A6AB-0FB6B92F4008}" srcId="{A9125EF3-D8A3-42F8-9950-917ACC1C637C}" destId="{1569AA9B-DF8D-414C-A25E-15CB9B9D9DDA}" srcOrd="9" destOrd="0" parTransId="{BFE34B2C-ED36-4100-A5BE-538B2EB4E292}" sibTransId="{9681B0DA-1BC1-4F4C-9479-696FE8E2D068}"/>
    <dgm:cxn modelId="{FB46ED0A-8071-42D7-B691-57A9069E5FD0}" srcId="{A9125EF3-D8A3-42F8-9950-917ACC1C637C}" destId="{B006D7F1-6E2E-4229-80D4-243AA2ADBC64}" srcOrd="12" destOrd="0" parTransId="{F0EF0C09-0AB8-4B32-AF34-B096B49E39DD}" sibTransId="{A50B3471-4D10-4C9C-B841-7F02BEED7B8B}"/>
    <dgm:cxn modelId="{E10B9525-CF3F-473D-ABFA-20E65BC2F282}" srcId="{A9125EF3-D8A3-42F8-9950-917ACC1C637C}" destId="{CB2675E1-1BB5-495D-86AE-A5462B1EF41D}" srcOrd="1" destOrd="0" parTransId="{0CF3548D-B9D7-40AA-8304-75A3DD397470}" sibTransId="{B3F336A1-196A-48C3-9ED0-5317F48C8E9D}"/>
    <dgm:cxn modelId="{26C46F34-86D0-4395-9E42-592BEE4BE567}" type="presOf" srcId="{65983F46-7AE5-42B8-B773-787012EB1023}" destId="{7493CC39-2AE5-48D5-98C6-AA43E63F390D}" srcOrd="0" destOrd="0" presId="urn:microsoft.com/office/officeart/2008/layout/LinedList"/>
    <dgm:cxn modelId="{DCB44638-26F7-42BE-9849-4CC99F7F3EBD}" type="presOf" srcId="{3C615E41-C962-4BD6-8668-D135F34D9F9B}" destId="{B198B35F-5C33-4166-B18A-5D0C7CC6D5C0}" srcOrd="0" destOrd="0" presId="urn:microsoft.com/office/officeart/2008/layout/LinedList"/>
    <dgm:cxn modelId="{61BE383A-E313-429D-8701-F01A6025C26E}" type="presOf" srcId="{71333022-06B3-4CFA-A79A-D790B96B82DF}" destId="{F1CD6309-F604-4DB8-99BA-A767910F70D1}" srcOrd="0" destOrd="0" presId="urn:microsoft.com/office/officeart/2008/layout/LinedList"/>
    <dgm:cxn modelId="{434D615C-DCAA-43F1-9F22-4AA8740F5E88}" srcId="{A9125EF3-D8A3-42F8-9950-917ACC1C637C}" destId="{3C615E41-C962-4BD6-8668-D135F34D9F9B}" srcOrd="6" destOrd="0" parTransId="{589C5401-4D1D-4C31-83C3-EAE90A7672A7}" sibTransId="{A63C8DFB-4CCC-4C6D-9871-56A71EE1D570}"/>
    <dgm:cxn modelId="{73D0DD42-9A7F-43F6-AA3B-F7961EA904DE}" srcId="{A9125EF3-D8A3-42F8-9950-917ACC1C637C}" destId="{E77EA101-232D-4A4E-8B2D-78F37917B5F7}" srcOrd="13" destOrd="0" parTransId="{11A158C0-8FCC-4D36-91F0-BE62F3AB4F77}" sibTransId="{E84613C3-3CA9-49BB-9E40-4BD74109AB6B}"/>
    <dgm:cxn modelId="{5DF34B58-E61F-4FBC-829C-33C8068148F4}" type="presOf" srcId="{1569AA9B-DF8D-414C-A25E-15CB9B9D9DDA}" destId="{1FD72E49-BA77-4555-9F52-397599737478}" srcOrd="0" destOrd="0" presId="urn:microsoft.com/office/officeart/2008/layout/LinedList"/>
    <dgm:cxn modelId="{947CF758-C4DC-44B0-B3FE-9CA7D93617DD}" type="presOf" srcId="{3136CE37-1553-46F1-BD72-FBCFD1503CC6}" destId="{CF469113-6F57-458F-B95B-5BFC59EE63FA}" srcOrd="0" destOrd="0" presId="urn:microsoft.com/office/officeart/2008/layout/LinedList"/>
    <dgm:cxn modelId="{D424EB79-4E09-434B-93C4-AC07636E58E3}" type="presOf" srcId="{7B4213A9-A308-49B0-A414-582E15B37559}" destId="{0C847F8F-5234-46EE-9E4C-AA45CFEC7909}" srcOrd="0" destOrd="0" presId="urn:microsoft.com/office/officeart/2008/layout/LinedList"/>
    <dgm:cxn modelId="{84E7267C-EAA5-4A39-80A8-BCF8098D72AF}" type="presOf" srcId="{CB2675E1-1BB5-495D-86AE-A5462B1EF41D}" destId="{4B216707-0F50-404E-BDD6-03E258433CC0}" srcOrd="0" destOrd="0" presId="urn:microsoft.com/office/officeart/2008/layout/LinedList"/>
    <dgm:cxn modelId="{36FDC980-9EA5-46B2-B1DC-EB83630B903F}" type="presOf" srcId="{B006D7F1-6E2E-4229-80D4-243AA2ADBC64}" destId="{FF066942-F6D2-4369-80C1-30935BCC304E}" srcOrd="0" destOrd="0" presId="urn:microsoft.com/office/officeart/2008/layout/LinedList"/>
    <dgm:cxn modelId="{D2AA7187-A11C-4D2F-8F45-CA0FF5A94D72}" srcId="{A9125EF3-D8A3-42F8-9950-917ACC1C637C}" destId="{EB128FFD-405A-419E-9FF5-9D97FCBF4E4E}" srcOrd="5" destOrd="0" parTransId="{5054782A-9DFB-4882-AC39-F409C3314D39}" sibTransId="{EE2C2305-B1D4-40DA-A519-54317C1AE76E}"/>
    <dgm:cxn modelId="{70A9528E-2A9D-4AEB-94DE-9CF3F0EFF776}" type="presOf" srcId="{748BA2BE-3937-43A8-9327-EF646C1A763F}" destId="{211E61F9-CE90-46EE-9175-23CF30D40DC2}" srcOrd="0" destOrd="0" presId="urn:microsoft.com/office/officeart/2008/layout/LinedList"/>
    <dgm:cxn modelId="{ABD82697-D717-4409-9984-DD714B1A4A6E}" type="presOf" srcId="{B785BD6B-C8D9-45BA-A2AA-1D7C7CFC70A9}" destId="{12D24A51-7D01-46D6-81F8-5FDE4A244BEC}" srcOrd="0" destOrd="0" presId="urn:microsoft.com/office/officeart/2008/layout/LinedList"/>
    <dgm:cxn modelId="{778AEA99-E679-4951-A2F2-3719C5EE92F1}" srcId="{A9125EF3-D8A3-42F8-9950-917ACC1C637C}" destId="{748BA2BE-3937-43A8-9327-EF646C1A763F}" srcOrd="10" destOrd="0" parTransId="{D6AA62C4-C445-42B0-A199-866B9C582A05}" sibTransId="{1AA08252-D21E-480B-88BB-95878801A373}"/>
    <dgm:cxn modelId="{479DE6B1-46BF-4EC4-B6E6-1FC4E37A5065}" type="presOf" srcId="{EB128FFD-405A-419E-9FF5-9D97FCBF4E4E}" destId="{DA2C1427-EA94-4FF4-92ED-5E2F24131177}" srcOrd="0" destOrd="0" presId="urn:microsoft.com/office/officeart/2008/layout/LinedList"/>
    <dgm:cxn modelId="{2A271CC1-2359-49DD-991A-996AA43CB656}" srcId="{A9125EF3-D8A3-42F8-9950-917ACC1C637C}" destId="{7B4213A9-A308-49B0-A414-582E15B37559}" srcOrd="7" destOrd="0" parTransId="{A854DDC8-2266-4DD9-BCA3-0ABAFDA49637}" sibTransId="{0F607C4B-2B8E-4850-98EB-BE36D6FE3C4D}"/>
    <dgm:cxn modelId="{C141B2C3-FA95-46CD-8201-A984C751596F}" srcId="{A9125EF3-D8A3-42F8-9950-917ACC1C637C}" destId="{62D2B46A-E640-4F9B-ACF0-8565CD5607F1}" srcOrd="3" destOrd="0" parTransId="{393DC456-1F4E-4C7E-B387-A584518965C5}" sibTransId="{806CE49E-7B7F-4B15-AC63-4CCAEC3A529A}"/>
    <dgm:cxn modelId="{BB3684C5-97A3-4BDA-929D-65C455B34384}" srcId="{A9125EF3-D8A3-42F8-9950-917ACC1C637C}" destId="{F82D170E-F5F8-4A14-9A7D-7D01F8E2E8D9}" srcOrd="8" destOrd="0" parTransId="{6FF8406B-8FD4-471F-AC7D-35A47768E3CD}" sibTransId="{D807B128-04F5-477A-A311-35B44DE03D1C}"/>
    <dgm:cxn modelId="{4DA642C6-2D75-4596-9A38-69B49EBD70B8}" srcId="{A9125EF3-D8A3-42F8-9950-917ACC1C637C}" destId="{1A85CA77-E186-4530-A72E-9F93535E49F6}" srcOrd="2" destOrd="0" parTransId="{E1C751E4-493B-42DD-AC46-0EE161ACE179}" sibTransId="{3B5AEF41-731A-49C9-BC93-BCA2DD9E4D55}"/>
    <dgm:cxn modelId="{6F64CCC7-F9B2-4E17-9200-C6943A3A2813}" srcId="{A9125EF3-D8A3-42F8-9950-917ACC1C637C}" destId="{3136CE37-1553-46F1-BD72-FBCFD1503CC6}" srcOrd="14" destOrd="0" parTransId="{77B477C6-8CE7-413C-AA59-F7BD145F4D1E}" sibTransId="{5D90C52A-A6A5-42E1-A9E8-59BBA350D890}"/>
    <dgm:cxn modelId="{ECBB1BC8-438B-4238-AAD0-FAB4A5B8E7D9}" type="presOf" srcId="{A9125EF3-D8A3-42F8-9950-917ACC1C637C}" destId="{81DC12D7-EF89-4992-B23C-A98F86F0FCFC}" srcOrd="0" destOrd="0" presId="urn:microsoft.com/office/officeart/2008/layout/LinedList"/>
    <dgm:cxn modelId="{702391C8-3B6D-407A-9A55-1D7A746A2792}" type="presOf" srcId="{20DF9C5A-C82C-4DBE-8AA3-84A71EA12F6E}" destId="{F7C8E8FF-CC94-4AFD-B7D3-177A641628F1}" srcOrd="0" destOrd="0" presId="urn:microsoft.com/office/officeart/2008/layout/LinedList"/>
    <dgm:cxn modelId="{93C91BC9-CE09-41C4-BF66-AF59183C4D67}" type="presOf" srcId="{1A85CA77-E186-4530-A72E-9F93535E49F6}" destId="{FBBDA0F1-0FAD-4B82-8DE5-85F2C7CADEC2}" srcOrd="0" destOrd="0" presId="urn:microsoft.com/office/officeart/2008/layout/LinedList"/>
    <dgm:cxn modelId="{BDB3A0CF-87E6-426A-9FB2-1AEE482EB61A}" srcId="{A9125EF3-D8A3-42F8-9950-917ACC1C637C}" destId="{71333022-06B3-4CFA-A79A-D790B96B82DF}" srcOrd="15" destOrd="0" parTransId="{F3C2472B-FA7F-4FD2-A3F7-64EA76119234}" sibTransId="{4B7FD680-D552-4DF2-A378-8EE84526B077}"/>
    <dgm:cxn modelId="{DD49BECF-D13B-48B8-BA55-EE35A0968397}" srcId="{A9125EF3-D8A3-42F8-9950-917ACC1C637C}" destId="{B785BD6B-C8D9-45BA-A2AA-1D7C7CFC70A9}" srcOrd="0" destOrd="0" parTransId="{5D931210-DE36-48FE-9501-AD28AB0B25C5}" sibTransId="{8F30FCCD-2CEF-4F23-9263-6DC1F1525983}"/>
    <dgm:cxn modelId="{C02AE9D4-22D0-48BE-B430-3CFF4723EF4B}" type="presOf" srcId="{F82D170E-F5F8-4A14-9A7D-7D01F8E2E8D9}" destId="{4675CC36-54BE-4C59-9B3A-B2C7B0962122}" srcOrd="0" destOrd="0" presId="urn:microsoft.com/office/officeart/2008/layout/LinedList"/>
    <dgm:cxn modelId="{6BED84D6-3C05-4122-B99D-689D00B60F41}" type="presOf" srcId="{62D2B46A-E640-4F9B-ACF0-8565CD5607F1}" destId="{96363104-6536-4A2E-AF9F-9FD6200109C2}" srcOrd="0" destOrd="0" presId="urn:microsoft.com/office/officeart/2008/layout/LinedList"/>
    <dgm:cxn modelId="{8A60F3D7-A0DE-42BF-9419-1BA55052637D}" type="presOf" srcId="{E77EA101-232D-4A4E-8B2D-78F37917B5F7}" destId="{FA6B945F-C392-432D-B308-F0ADB785203E}" srcOrd="0" destOrd="0" presId="urn:microsoft.com/office/officeart/2008/layout/LinedList"/>
    <dgm:cxn modelId="{7CC80EF4-30B6-421B-B7CD-D2F3ECDEE548}" srcId="{A9125EF3-D8A3-42F8-9950-917ACC1C637C}" destId="{65983F46-7AE5-42B8-B773-787012EB1023}" srcOrd="4" destOrd="0" parTransId="{1E9A9028-31EE-4337-BCF0-59A418D9CA79}" sibTransId="{B3E97296-A38C-4521-973E-4814B6B33E11}"/>
    <dgm:cxn modelId="{818EFEF7-2FA3-4F6C-A646-FAC74C3CE21D}" srcId="{A9125EF3-D8A3-42F8-9950-917ACC1C637C}" destId="{20DF9C5A-C82C-4DBE-8AA3-84A71EA12F6E}" srcOrd="11" destOrd="0" parTransId="{6AA8A3B3-4AD9-4415-B33A-EBC80BABE502}" sibTransId="{DD1E740D-ED3D-4009-84C6-E70D81F3F0BC}"/>
    <dgm:cxn modelId="{E90173D9-9285-4ECD-AF8C-D1EAEFCD4868}" type="presParOf" srcId="{81DC12D7-EF89-4992-B23C-A98F86F0FCFC}" destId="{EB2283FC-A5E0-42E8-A18B-EAEF293A7AA0}" srcOrd="0" destOrd="0" presId="urn:microsoft.com/office/officeart/2008/layout/LinedList"/>
    <dgm:cxn modelId="{FF6857B5-DE54-46B8-83BA-6CA64C39D7A7}" type="presParOf" srcId="{81DC12D7-EF89-4992-B23C-A98F86F0FCFC}" destId="{30C6D5C5-BBC8-475C-8682-1F3B2223B1A9}" srcOrd="1" destOrd="0" presId="urn:microsoft.com/office/officeart/2008/layout/LinedList"/>
    <dgm:cxn modelId="{D753A144-CA0A-41A3-BABF-35AC4F2BCE1A}" type="presParOf" srcId="{30C6D5C5-BBC8-475C-8682-1F3B2223B1A9}" destId="{12D24A51-7D01-46D6-81F8-5FDE4A244BEC}" srcOrd="0" destOrd="0" presId="urn:microsoft.com/office/officeart/2008/layout/LinedList"/>
    <dgm:cxn modelId="{6B921242-B222-4309-957A-0DE55B6EE5A0}" type="presParOf" srcId="{30C6D5C5-BBC8-475C-8682-1F3B2223B1A9}" destId="{FBD5256F-388F-4E05-BE40-6DC3149B44D1}" srcOrd="1" destOrd="0" presId="urn:microsoft.com/office/officeart/2008/layout/LinedList"/>
    <dgm:cxn modelId="{24D1D9B7-2851-42AF-B5B6-AB12BD52045C}" type="presParOf" srcId="{81DC12D7-EF89-4992-B23C-A98F86F0FCFC}" destId="{5ABE6043-F13B-4B72-B331-5B54B153D7BA}" srcOrd="2" destOrd="0" presId="urn:microsoft.com/office/officeart/2008/layout/LinedList"/>
    <dgm:cxn modelId="{3FB38537-C862-400B-B701-FE3B373ABE03}" type="presParOf" srcId="{81DC12D7-EF89-4992-B23C-A98F86F0FCFC}" destId="{7F64FE42-DF0A-426F-9334-F8D21D483032}" srcOrd="3" destOrd="0" presId="urn:microsoft.com/office/officeart/2008/layout/LinedList"/>
    <dgm:cxn modelId="{52C5DD64-4696-4627-B1A6-05A178D4B7BB}" type="presParOf" srcId="{7F64FE42-DF0A-426F-9334-F8D21D483032}" destId="{4B216707-0F50-404E-BDD6-03E258433CC0}" srcOrd="0" destOrd="0" presId="urn:microsoft.com/office/officeart/2008/layout/LinedList"/>
    <dgm:cxn modelId="{BCA21661-EA79-477B-A16B-C87B5EA9C627}" type="presParOf" srcId="{7F64FE42-DF0A-426F-9334-F8D21D483032}" destId="{B67A9CD2-99A1-4642-A234-A06E70CEAEAE}" srcOrd="1" destOrd="0" presId="urn:microsoft.com/office/officeart/2008/layout/LinedList"/>
    <dgm:cxn modelId="{51A9D9EF-6DC6-4586-BDC2-03637ED4E034}" type="presParOf" srcId="{81DC12D7-EF89-4992-B23C-A98F86F0FCFC}" destId="{3A862802-26AC-46CC-B621-890E0670153E}" srcOrd="4" destOrd="0" presId="urn:microsoft.com/office/officeart/2008/layout/LinedList"/>
    <dgm:cxn modelId="{631EB9EB-65B0-49C5-A66F-C820F1DA3D69}" type="presParOf" srcId="{81DC12D7-EF89-4992-B23C-A98F86F0FCFC}" destId="{1720589A-E55C-4B8D-BCEF-41E776B45576}" srcOrd="5" destOrd="0" presId="urn:microsoft.com/office/officeart/2008/layout/LinedList"/>
    <dgm:cxn modelId="{C2449C04-58DB-42CB-A8AB-BBB0A1A23581}" type="presParOf" srcId="{1720589A-E55C-4B8D-BCEF-41E776B45576}" destId="{FBBDA0F1-0FAD-4B82-8DE5-85F2C7CADEC2}" srcOrd="0" destOrd="0" presId="urn:microsoft.com/office/officeart/2008/layout/LinedList"/>
    <dgm:cxn modelId="{596EC579-B3A3-4C3F-AEB3-7E0B1DDF72BF}" type="presParOf" srcId="{1720589A-E55C-4B8D-BCEF-41E776B45576}" destId="{2533E74A-68D7-4CC1-B0FF-795C74936DE0}" srcOrd="1" destOrd="0" presId="urn:microsoft.com/office/officeart/2008/layout/LinedList"/>
    <dgm:cxn modelId="{9598B70E-7FDC-4A55-B866-E590169BCE86}" type="presParOf" srcId="{81DC12D7-EF89-4992-B23C-A98F86F0FCFC}" destId="{40895890-B0A8-4460-B7CF-58B6B3870EFA}" srcOrd="6" destOrd="0" presId="urn:microsoft.com/office/officeart/2008/layout/LinedList"/>
    <dgm:cxn modelId="{20EBFDDC-21DA-40F9-AAC9-D255822DBFED}" type="presParOf" srcId="{81DC12D7-EF89-4992-B23C-A98F86F0FCFC}" destId="{393FCAB3-0E3C-4084-8B2A-6B1F960C626C}" srcOrd="7" destOrd="0" presId="urn:microsoft.com/office/officeart/2008/layout/LinedList"/>
    <dgm:cxn modelId="{B1164F96-66DA-48FC-92EA-C7EB679BD303}" type="presParOf" srcId="{393FCAB3-0E3C-4084-8B2A-6B1F960C626C}" destId="{96363104-6536-4A2E-AF9F-9FD6200109C2}" srcOrd="0" destOrd="0" presId="urn:microsoft.com/office/officeart/2008/layout/LinedList"/>
    <dgm:cxn modelId="{460D8D7C-2049-4B2D-A7D9-D4CE82A706D4}" type="presParOf" srcId="{393FCAB3-0E3C-4084-8B2A-6B1F960C626C}" destId="{B10BF8E2-58EA-4ED6-8393-7E52DADF281E}" srcOrd="1" destOrd="0" presId="urn:microsoft.com/office/officeart/2008/layout/LinedList"/>
    <dgm:cxn modelId="{36162709-817A-460E-A51F-ABA4E6ABB1E5}" type="presParOf" srcId="{81DC12D7-EF89-4992-B23C-A98F86F0FCFC}" destId="{71E7CBCB-8580-4049-B2A5-AA28B4D10DFC}" srcOrd="8" destOrd="0" presId="urn:microsoft.com/office/officeart/2008/layout/LinedList"/>
    <dgm:cxn modelId="{43BA891C-8DA2-4AAA-9043-C62BCFABD990}" type="presParOf" srcId="{81DC12D7-EF89-4992-B23C-A98F86F0FCFC}" destId="{AC2DD31D-92EF-4D7F-B884-62E3E494271F}" srcOrd="9" destOrd="0" presId="urn:microsoft.com/office/officeart/2008/layout/LinedList"/>
    <dgm:cxn modelId="{E1570177-3B44-4844-B107-FAC4BE1CC0A4}" type="presParOf" srcId="{AC2DD31D-92EF-4D7F-B884-62E3E494271F}" destId="{7493CC39-2AE5-48D5-98C6-AA43E63F390D}" srcOrd="0" destOrd="0" presId="urn:microsoft.com/office/officeart/2008/layout/LinedList"/>
    <dgm:cxn modelId="{171D479B-9705-4139-B219-68B81EEFF10F}" type="presParOf" srcId="{AC2DD31D-92EF-4D7F-B884-62E3E494271F}" destId="{F6BB975D-39C5-40F2-B7E2-DAA918B56063}" srcOrd="1" destOrd="0" presId="urn:microsoft.com/office/officeart/2008/layout/LinedList"/>
    <dgm:cxn modelId="{65C2D5E0-BF2A-496C-BB47-094AA62AA3B3}" type="presParOf" srcId="{81DC12D7-EF89-4992-B23C-A98F86F0FCFC}" destId="{AC86EA6B-3EB4-459D-894A-ABAAEFDC1714}" srcOrd="10" destOrd="0" presId="urn:microsoft.com/office/officeart/2008/layout/LinedList"/>
    <dgm:cxn modelId="{1D39A256-B6BD-4C4F-911C-F85AFD6B1D46}" type="presParOf" srcId="{81DC12D7-EF89-4992-B23C-A98F86F0FCFC}" destId="{CF429549-C6E0-44A5-AE50-A0EEC4FE3B50}" srcOrd="11" destOrd="0" presId="urn:microsoft.com/office/officeart/2008/layout/LinedList"/>
    <dgm:cxn modelId="{081BB5E1-8481-4F4E-8D7E-28E6735E9684}" type="presParOf" srcId="{CF429549-C6E0-44A5-AE50-A0EEC4FE3B50}" destId="{DA2C1427-EA94-4FF4-92ED-5E2F24131177}" srcOrd="0" destOrd="0" presId="urn:microsoft.com/office/officeart/2008/layout/LinedList"/>
    <dgm:cxn modelId="{B59DF796-59F2-4518-8060-0256D09A5A54}" type="presParOf" srcId="{CF429549-C6E0-44A5-AE50-A0EEC4FE3B50}" destId="{890FF543-7B6E-4FD7-A7C2-293D63222002}" srcOrd="1" destOrd="0" presId="urn:microsoft.com/office/officeart/2008/layout/LinedList"/>
    <dgm:cxn modelId="{60D8A15C-3779-408A-8770-7CD8C5B9E7C8}" type="presParOf" srcId="{81DC12D7-EF89-4992-B23C-A98F86F0FCFC}" destId="{78EB717D-4790-4210-8EA6-61FF862895AB}" srcOrd="12" destOrd="0" presId="urn:microsoft.com/office/officeart/2008/layout/LinedList"/>
    <dgm:cxn modelId="{ECC2F1FF-C605-4966-B0D3-03EB55C96C19}" type="presParOf" srcId="{81DC12D7-EF89-4992-B23C-A98F86F0FCFC}" destId="{13D5C008-9363-4C80-BBE8-016FBF217928}" srcOrd="13" destOrd="0" presId="urn:microsoft.com/office/officeart/2008/layout/LinedList"/>
    <dgm:cxn modelId="{46AC43BF-5E17-40FA-91AA-800CF90FFA6E}" type="presParOf" srcId="{13D5C008-9363-4C80-BBE8-016FBF217928}" destId="{B198B35F-5C33-4166-B18A-5D0C7CC6D5C0}" srcOrd="0" destOrd="0" presId="urn:microsoft.com/office/officeart/2008/layout/LinedList"/>
    <dgm:cxn modelId="{1D62FC37-1A8A-47A5-8730-193BFBCCCDF1}" type="presParOf" srcId="{13D5C008-9363-4C80-BBE8-016FBF217928}" destId="{C1C2E500-3757-4DC8-878E-48A2F7641A3E}" srcOrd="1" destOrd="0" presId="urn:microsoft.com/office/officeart/2008/layout/LinedList"/>
    <dgm:cxn modelId="{FE45F475-020B-45F1-BFDD-F0A270DE1E55}" type="presParOf" srcId="{81DC12D7-EF89-4992-B23C-A98F86F0FCFC}" destId="{F6DCA2CB-6213-4690-9AC2-672482000574}" srcOrd="14" destOrd="0" presId="urn:microsoft.com/office/officeart/2008/layout/LinedList"/>
    <dgm:cxn modelId="{87CAA1AF-1448-4582-8D9B-E36B02FD7C8B}" type="presParOf" srcId="{81DC12D7-EF89-4992-B23C-A98F86F0FCFC}" destId="{AAA222CF-5070-4FFE-BFC5-D875D43F330A}" srcOrd="15" destOrd="0" presId="urn:microsoft.com/office/officeart/2008/layout/LinedList"/>
    <dgm:cxn modelId="{9C5426C9-0CDC-482E-A9CD-E3AF38457ED5}" type="presParOf" srcId="{AAA222CF-5070-4FFE-BFC5-D875D43F330A}" destId="{0C847F8F-5234-46EE-9E4C-AA45CFEC7909}" srcOrd="0" destOrd="0" presId="urn:microsoft.com/office/officeart/2008/layout/LinedList"/>
    <dgm:cxn modelId="{1130C29B-8F0D-4A52-872B-897A6F6728AC}" type="presParOf" srcId="{AAA222CF-5070-4FFE-BFC5-D875D43F330A}" destId="{CAC5D388-AE74-415E-9508-F69DC41685CC}" srcOrd="1" destOrd="0" presId="urn:microsoft.com/office/officeart/2008/layout/LinedList"/>
    <dgm:cxn modelId="{25959236-4D06-4534-BB46-4F3A1A873C54}" type="presParOf" srcId="{81DC12D7-EF89-4992-B23C-A98F86F0FCFC}" destId="{F85B16E7-B89C-42B9-922C-553EA757FF76}" srcOrd="16" destOrd="0" presId="urn:microsoft.com/office/officeart/2008/layout/LinedList"/>
    <dgm:cxn modelId="{DB1EBC7E-968B-4523-8CC6-C08B4978D9BB}" type="presParOf" srcId="{81DC12D7-EF89-4992-B23C-A98F86F0FCFC}" destId="{81773EFF-BA6F-473A-823D-8B15E9ECF0AF}" srcOrd="17" destOrd="0" presId="urn:microsoft.com/office/officeart/2008/layout/LinedList"/>
    <dgm:cxn modelId="{A0A37BBF-DCF0-49A3-BBAC-B3DEE6D62E74}" type="presParOf" srcId="{81773EFF-BA6F-473A-823D-8B15E9ECF0AF}" destId="{4675CC36-54BE-4C59-9B3A-B2C7B0962122}" srcOrd="0" destOrd="0" presId="urn:microsoft.com/office/officeart/2008/layout/LinedList"/>
    <dgm:cxn modelId="{8883D7D1-AFD8-49A3-B1D9-E2627E3FAC83}" type="presParOf" srcId="{81773EFF-BA6F-473A-823D-8B15E9ECF0AF}" destId="{852F85D2-37B9-41B2-80F4-0E7480ACDD1F}" srcOrd="1" destOrd="0" presId="urn:microsoft.com/office/officeart/2008/layout/LinedList"/>
    <dgm:cxn modelId="{995711ED-EF35-4E93-B936-78A35AF00E69}" type="presParOf" srcId="{81DC12D7-EF89-4992-B23C-A98F86F0FCFC}" destId="{E720863C-D426-4B93-B121-8B7479E88ACA}" srcOrd="18" destOrd="0" presId="urn:microsoft.com/office/officeart/2008/layout/LinedList"/>
    <dgm:cxn modelId="{424BD015-4FD1-4DD8-BA75-ED55FA960F9D}" type="presParOf" srcId="{81DC12D7-EF89-4992-B23C-A98F86F0FCFC}" destId="{63E37022-39F0-448A-A427-FD103D986D71}" srcOrd="19" destOrd="0" presId="urn:microsoft.com/office/officeart/2008/layout/LinedList"/>
    <dgm:cxn modelId="{952D0C29-A294-401F-85A3-57E995A5414D}" type="presParOf" srcId="{63E37022-39F0-448A-A427-FD103D986D71}" destId="{1FD72E49-BA77-4555-9F52-397599737478}" srcOrd="0" destOrd="0" presId="urn:microsoft.com/office/officeart/2008/layout/LinedList"/>
    <dgm:cxn modelId="{B9817F81-2F95-4D24-BBA2-1639B27FA356}" type="presParOf" srcId="{63E37022-39F0-448A-A427-FD103D986D71}" destId="{B2E466B7-0AA9-4742-949A-35E9852357F5}" srcOrd="1" destOrd="0" presId="urn:microsoft.com/office/officeart/2008/layout/LinedList"/>
    <dgm:cxn modelId="{D62C6413-721A-4A6F-9033-598771911CD7}" type="presParOf" srcId="{81DC12D7-EF89-4992-B23C-A98F86F0FCFC}" destId="{F65FFBA3-5895-4E83-AED2-526409C08854}" srcOrd="20" destOrd="0" presId="urn:microsoft.com/office/officeart/2008/layout/LinedList"/>
    <dgm:cxn modelId="{AB51B7AA-8C80-465F-A4C1-7EF30807EDB3}" type="presParOf" srcId="{81DC12D7-EF89-4992-B23C-A98F86F0FCFC}" destId="{538AF0B8-AD27-46D3-8602-9092F6011D1A}" srcOrd="21" destOrd="0" presId="urn:microsoft.com/office/officeart/2008/layout/LinedList"/>
    <dgm:cxn modelId="{92533D4C-A08E-4ECE-9218-2E5305BFDBD6}" type="presParOf" srcId="{538AF0B8-AD27-46D3-8602-9092F6011D1A}" destId="{211E61F9-CE90-46EE-9175-23CF30D40DC2}" srcOrd="0" destOrd="0" presId="urn:microsoft.com/office/officeart/2008/layout/LinedList"/>
    <dgm:cxn modelId="{E57E40B6-D3C7-4FC9-881F-D2DD092AB9B1}" type="presParOf" srcId="{538AF0B8-AD27-46D3-8602-9092F6011D1A}" destId="{45ED0A94-9ABD-4B38-A795-F528F4F147AB}" srcOrd="1" destOrd="0" presId="urn:microsoft.com/office/officeart/2008/layout/LinedList"/>
    <dgm:cxn modelId="{76F65EB1-1BA7-4785-AE14-544D00053F4F}" type="presParOf" srcId="{81DC12D7-EF89-4992-B23C-A98F86F0FCFC}" destId="{77E2D385-A51E-4D56-83C7-1D2395B18882}" srcOrd="22" destOrd="0" presId="urn:microsoft.com/office/officeart/2008/layout/LinedList"/>
    <dgm:cxn modelId="{81DFC3FA-DD41-4C44-A390-AB2E88096FCB}" type="presParOf" srcId="{81DC12D7-EF89-4992-B23C-A98F86F0FCFC}" destId="{58265ACB-DAF9-4771-9DC8-652AFAA3DBE4}" srcOrd="23" destOrd="0" presId="urn:microsoft.com/office/officeart/2008/layout/LinedList"/>
    <dgm:cxn modelId="{F4E92FAE-1050-4652-8FFF-F7F00A58AA03}" type="presParOf" srcId="{58265ACB-DAF9-4771-9DC8-652AFAA3DBE4}" destId="{F7C8E8FF-CC94-4AFD-B7D3-177A641628F1}" srcOrd="0" destOrd="0" presId="urn:microsoft.com/office/officeart/2008/layout/LinedList"/>
    <dgm:cxn modelId="{169AA2B3-8D2A-4A77-B145-90C8094E48EA}" type="presParOf" srcId="{58265ACB-DAF9-4771-9DC8-652AFAA3DBE4}" destId="{49303B67-224C-495C-939A-3986A773638F}" srcOrd="1" destOrd="0" presId="urn:microsoft.com/office/officeart/2008/layout/LinedList"/>
    <dgm:cxn modelId="{2797DEB4-0A7D-453E-ABA6-A3412CFF1113}" type="presParOf" srcId="{81DC12D7-EF89-4992-B23C-A98F86F0FCFC}" destId="{19C74B90-308C-41C9-85BF-C6D75A6D3B84}" srcOrd="24" destOrd="0" presId="urn:microsoft.com/office/officeart/2008/layout/LinedList"/>
    <dgm:cxn modelId="{1613CF6C-6509-40D1-87C2-99C091D2B8D1}" type="presParOf" srcId="{81DC12D7-EF89-4992-B23C-A98F86F0FCFC}" destId="{C20B7226-8446-4E6A-BC77-225FA862D0C9}" srcOrd="25" destOrd="0" presId="urn:microsoft.com/office/officeart/2008/layout/LinedList"/>
    <dgm:cxn modelId="{E8C30887-A8A0-4229-9804-901FDDC3A14D}" type="presParOf" srcId="{C20B7226-8446-4E6A-BC77-225FA862D0C9}" destId="{FF066942-F6D2-4369-80C1-30935BCC304E}" srcOrd="0" destOrd="0" presId="urn:microsoft.com/office/officeart/2008/layout/LinedList"/>
    <dgm:cxn modelId="{A9B007DA-624D-44C1-8A49-4C9695CE248E}" type="presParOf" srcId="{C20B7226-8446-4E6A-BC77-225FA862D0C9}" destId="{48CB6420-5DFC-41F4-AF60-AABE7E22BE12}" srcOrd="1" destOrd="0" presId="urn:microsoft.com/office/officeart/2008/layout/LinedList"/>
    <dgm:cxn modelId="{8ED3BE00-D576-44B5-AC17-A972CDC56D4E}" type="presParOf" srcId="{81DC12D7-EF89-4992-B23C-A98F86F0FCFC}" destId="{DC97841F-90CB-4FEA-9E1C-33D658C5D58B}" srcOrd="26" destOrd="0" presId="urn:microsoft.com/office/officeart/2008/layout/LinedList"/>
    <dgm:cxn modelId="{13A09803-F24B-49A9-8091-23C551E49D9E}" type="presParOf" srcId="{81DC12D7-EF89-4992-B23C-A98F86F0FCFC}" destId="{C76E7966-E12E-4562-8E69-AE12C8D80AD2}" srcOrd="27" destOrd="0" presId="urn:microsoft.com/office/officeart/2008/layout/LinedList"/>
    <dgm:cxn modelId="{A6721024-F6E2-480B-9FD1-6924A036B394}" type="presParOf" srcId="{C76E7966-E12E-4562-8E69-AE12C8D80AD2}" destId="{FA6B945F-C392-432D-B308-F0ADB785203E}" srcOrd="0" destOrd="0" presId="urn:microsoft.com/office/officeart/2008/layout/LinedList"/>
    <dgm:cxn modelId="{3AC1553C-380C-48BB-8752-B623E1DBA808}" type="presParOf" srcId="{C76E7966-E12E-4562-8E69-AE12C8D80AD2}" destId="{799B2B4A-AF94-4E70-AC12-B78D8688A694}" srcOrd="1" destOrd="0" presId="urn:microsoft.com/office/officeart/2008/layout/LinedList"/>
    <dgm:cxn modelId="{649CAF4F-278E-4B00-81F8-1640908C52CE}" type="presParOf" srcId="{81DC12D7-EF89-4992-B23C-A98F86F0FCFC}" destId="{DA75E118-4C44-4CE9-98F9-DF175B585177}" srcOrd="28" destOrd="0" presId="urn:microsoft.com/office/officeart/2008/layout/LinedList"/>
    <dgm:cxn modelId="{2352E4C1-9A5A-4054-B668-EF9BE58B7330}" type="presParOf" srcId="{81DC12D7-EF89-4992-B23C-A98F86F0FCFC}" destId="{0864EB91-2519-444D-B678-093255CDC652}" srcOrd="29" destOrd="0" presId="urn:microsoft.com/office/officeart/2008/layout/LinedList"/>
    <dgm:cxn modelId="{2340B8C2-F306-49F9-AC9D-67B3A248BC1E}" type="presParOf" srcId="{0864EB91-2519-444D-B678-093255CDC652}" destId="{CF469113-6F57-458F-B95B-5BFC59EE63FA}" srcOrd="0" destOrd="0" presId="urn:microsoft.com/office/officeart/2008/layout/LinedList"/>
    <dgm:cxn modelId="{86BC4210-5A75-42B0-A7ED-26B2D006F66B}" type="presParOf" srcId="{0864EB91-2519-444D-B678-093255CDC652}" destId="{3E67DA56-B85C-42C7-A16E-DE327B7381C9}" srcOrd="1" destOrd="0" presId="urn:microsoft.com/office/officeart/2008/layout/LinedList"/>
    <dgm:cxn modelId="{DCA1FD81-6568-4714-A73C-146A916FF113}" type="presParOf" srcId="{81DC12D7-EF89-4992-B23C-A98F86F0FCFC}" destId="{F6D99313-6F5C-422D-8003-1C25392BCCFE}" srcOrd="30" destOrd="0" presId="urn:microsoft.com/office/officeart/2008/layout/LinedList"/>
    <dgm:cxn modelId="{DDA600EF-C8D8-4A5A-BC11-EA0918936F15}" type="presParOf" srcId="{81DC12D7-EF89-4992-B23C-A98F86F0FCFC}" destId="{9EC77361-0CB8-4BE5-93AF-44699F518BB8}" srcOrd="31" destOrd="0" presId="urn:microsoft.com/office/officeart/2008/layout/LinedList"/>
    <dgm:cxn modelId="{A48FCD90-BEBB-4F70-8E19-7CD02FCC7D3B}" type="presParOf" srcId="{9EC77361-0CB8-4BE5-93AF-44699F518BB8}" destId="{F1CD6309-F604-4DB8-99BA-A767910F70D1}" srcOrd="0" destOrd="0" presId="urn:microsoft.com/office/officeart/2008/layout/LinedList"/>
    <dgm:cxn modelId="{9069BC6C-C454-4063-B712-F29DF7875695}" type="presParOf" srcId="{9EC77361-0CB8-4BE5-93AF-44699F518BB8}" destId="{2CB01CA9-5833-43AA-A76D-F7EF3C4098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A948E-A4FE-492F-90EB-3F0E06AD2F1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A18EC63-00DE-4E29-ACCC-4F0A7EB004AC}">
      <dgm:prSet/>
      <dgm:spPr/>
      <dgm:t>
        <a:bodyPr/>
        <a:lstStyle/>
        <a:p>
          <a:r>
            <a:rPr lang="pl-PL" dirty="0"/>
            <a:t>Kapitalizacja odsetek polega na doliczaniu odsetek do aktualnie zgromadzonego kapitału.</a:t>
          </a:r>
          <a:br>
            <a:rPr lang="pl-PL" dirty="0"/>
          </a:br>
          <a:r>
            <a:rPr lang="pl-PL" dirty="0"/>
            <a:t>Odsetki z pierwszego okresu doliczane są do kapitału, tym samym zwiększając jego wartość. Dzięki temu w następnym okresie oprocentowanie zostanie wyliczone od większej podstawy.</a:t>
          </a:r>
          <a:endParaRPr lang="en-US" dirty="0"/>
        </a:p>
      </dgm:t>
    </dgm:pt>
    <dgm:pt modelId="{60B69FD1-2321-40FF-8967-3AA276643A1E}" type="parTrans" cxnId="{2B1E5D55-E01C-494E-A2F8-B828F972BF97}">
      <dgm:prSet/>
      <dgm:spPr/>
      <dgm:t>
        <a:bodyPr/>
        <a:lstStyle/>
        <a:p>
          <a:endParaRPr lang="en-US"/>
        </a:p>
      </dgm:t>
    </dgm:pt>
    <dgm:pt modelId="{BA00E0AC-FCEF-47B2-B7C2-2B1EEAFCEDBF}" type="sibTrans" cxnId="{2B1E5D55-E01C-494E-A2F8-B828F972BF97}">
      <dgm:prSet/>
      <dgm:spPr/>
      <dgm:t>
        <a:bodyPr/>
        <a:lstStyle/>
        <a:p>
          <a:endParaRPr lang="en-US"/>
        </a:p>
      </dgm:t>
    </dgm:pt>
    <dgm:pt modelId="{D158BE14-8FD2-4F43-A2B5-312E12BA9045}">
      <dgm:prSet/>
      <dgm:spPr/>
      <dgm:t>
        <a:bodyPr/>
        <a:lstStyle/>
        <a:p>
          <a:r>
            <a:rPr lang="pl-PL" dirty="0"/>
            <a:t>Za każdym razem ta podstawa będzie się zwiększała. Jest to bardzo korzystna oferta dla właścicieli lokat, gdyż procent naliczany od wyższych wartości kapitału generuje większy zysk. Kapitalizacja odsetek może następować z różną częstotliwością.</a:t>
          </a:r>
          <a:endParaRPr lang="en-US" dirty="0"/>
        </a:p>
      </dgm:t>
    </dgm:pt>
    <dgm:pt modelId="{0438FC02-5479-48DE-AB81-F95A2F05ACCA}" type="parTrans" cxnId="{1F732012-2FFF-41B0-9C43-2F309CAC9AF4}">
      <dgm:prSet/>
      <dgm:spPr/>
      <dgm:t>
        <a:bodyPr/>
        <a:lstStyle/>
        <a:p>
          <a:endParaRPr lang="en-US"/>
        </a:p>
      </dgm:t>
    </dgm:pt>
    <dgm:pt modelId="{24FE2CD0-F7AE-483C-9FCA-5A1E955779EA}" type="sibTrans" cxnId="{1F732012-2FFF-41B0-9C43-2F309CAC9AF4}">
      <dgm:prSet/>
      <dgm:spPr/>
      <dgm:t>
        <a:bodyPr/>
        <a:lstStyle/>
        <a:p>
          <a:endParaRPr lang="en-US"/>
        </a:p>
      </dgm:t>
    </dgm:pt>
    <dgm:pt modelId="{87DF08D6-9D3B-41DB-8EF8-240F2F7CDC18}" type="pres">
      <dgm:prSet presAssocID="{FBAA948E-A4FE-492F-90EB-3F0E06AD2F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4F080E-8E55-4B9E-A67F-5260B47B2B59}" type="pres">
      <dgm:prSet presAssocID="{EA18EC63-00DE-4E29-ACCC-4F0A7EB004AC}" presName="hierRoot1" presStyleCnt="0"/>
      <dgm:spPr/>
    </dgm:pt>
    <dgm:pt modelId="{68CFEEF1-D9D6-4808-B88A-D8CFE79D6E2D}" type="pres">
      <dgm:prSet presAssocID="{EA18EC63-00DE-4E29-ACCC-4F0A7EB004AC}" presName="composite" presStyleCnt="0"/>
      <dgm:spPr/>
    </dgm:pt>
    <dgm:pt modelId="{FB0151B7-26CC-42D5-A424-937746C3D61C}" type="pres">
      <dgm:prSet presAssocID="{EA18EC63-00DE-4E29-ACCC-4F0A7EB004AC}" presName="background" presStyleLbl="node0" presStyleIdx="0" presStyleCnt="2"/>
      <dgm:spPr/>
    </dgm:pt>
    <dgm:pt modelId="{F860709F-9277-4351-80FA-B48A6372AD62}" type="pres">
      <dgm:prSet presAssocID="{EA18EC63-00DE-4E29-ACCC-4F0A7EB004AC}" presName="text" presStyleLbl="fgAcc0" presStyleIdx="0" presStyleCnt="2">
        <dgm:presLayoutVars>
          <dgm:chPref val="3"/>
        </dgm:presLayoutVars>
      </dgm:prSet>
      <dgm:spPr/>
    </dgm:pt>
    <dgm:pt modelId="{CAA268C0-18FB-49E9-9B41-829AE38724F3}" type="pres">
      <dgm:prSet presAssocID="{EA18EC63-00DE-4E29-ACCC-4F0A7EB004AC}" presName="hierChild2" presStyleCnt="0"/>
      <dgm:spPr/>
    </dgm:pt>
    <dgm:pt modelId="{B2BE25E4-9418-419D-90D4-B47EDAE4937F}" type="pres">
      <dgm:prSet presAssocID="{D158BE14-8FD2-4F43-A2B5-312E12BA9045}" presName="hierRoot1" presStyleCnt="0"/>
      <dgm:spPr/>
    </dgm:pt>
    <dgm:pt modelId="{962EA812-84BA-4A82-BEDF-117CE2ED84A0}" type="pres">
      <dgm:prSet presAssocID="{D158BE14-8FD2-4F43-A2B5-312E12BA9045}" presName="composite" presStyleCnt="0"/>
      <dgm:spPr/>
    </dgm:pt>
    <dgm:pt modelId="{D14A909F-5EAB-4F2C-9D31-48CC059F7048}" type="pres">
      <dgm:prSet presAssocID="{D158BE14-8FD2-4F43-A2B5-312E12BA9045}" presName="background" presStyleLbl="node0" presStyleIdx="1" presStyleCnt="2"/>
      <dgm:spPr/>
    </dgm:pt>
    <dgm:pt modelId="{6A89804B-A067-4809-9CB4-CFCBBB8FA6E0}" type="pres">
      <dgm:prSet presAssocID="{D158BE14-8FD2-4F43-A2B5-312E12BA9045}" presName="text" presStyleLbl="fgAcc0" presStyleIdx="1" presStyleCnt="2">
        <dgm:presLayoutVars>
          <dgm:chPref val="3"/>
        </dgm:presLayoutVars>
      </dgm:prSet>
      <dgm:spPr/>
    </dgm:pt>
    <dgm:pt modelId="{2609DFFE-86EB-409D-BAB7-EB95143202E2}" type="pres">
      <dgm:prSet presAssocID="{D158BE14-8FD2-4F43-A2B5-312E12BA9045}" presName="hierChild2" presStyleCnt="0"/>
      <dgm:spPr/>
    </dgm:pt>
  </dgm:ptLst>
  <dgm:cxnLst>
    <dgm:cxn modelId="{E2B31300-C2CC-4198-BA6D-74888FF18A02}" type="presOf" srcId="{D158BE14-8FD2-4F43-A2B5-312E12BA9045}" destId="{6A89804B-A067-4809-9CB4-CFCBBB8FA6E0}" srcOrd="0" destOrd="0" presId="urn:microsoft.com/office/officeart/2005/8/layout/hierarchy1"/>
    <dgm:cxn modelId="{36F0F801-B9A1-44FA-B00C-EA0025F234C0}" type="presOf" srcId="{EA18EC63-00DE-4E29-ACCC-4F0A7EB004AC}" destId="{F860709F-9277-4351-80FA-B48A6372AD62}" srcOrd="0" destOrd="0" presId="urn:microsoft.com/office/officeart/2005/8/layout/hierarchy1"/>
    <dgm:cxn modelId="{1F732012-2FFF-41B0-9C43-2F309CAC9AF4}" srcId="{FBAA948E-A4FE-492F-90EB-3F0E06AD2F1C}" destId="{D158BE14-8FD2-4F43-A2B5-312E12BA9045}" srcOrd="1" destOrd="0" parTransId="{0438FC02-5479-48DE-AB81-F95A2F05ACCA}" sibTransId="{24FE2CD0-F7AE-483C-9FCA-5A1E955779EA}"/>
    <dgm:cxn modelId="{2B1E5D55-E01C-494E-A2F8-B828F972BF97}" srcId="{FBAA948E-A4FE-492F-90EB-3F0E06AD2F1C}" destId="{EA18EC63-00DE-4E29-ACCC-4F0A7EB004AC}" srcOrd="0" destOrd="0" parTransId="{60B69FD1-2321-40FF-8967-3AA276643A1E}" sibTransId="{BA00E0AC-FCEF-47B2-B7C2-2B1EEAFCEDBF}"/>
    <dgm:cxn modelId="{88070D7E-5226-4D5F-BA98-DF7308F5BF64}" type="presOf" srcId="{FBAA948E-A4FE-492F-90EB-3F0E06AD2F1C}" destId="{87DF08D6-9D3B-41DB-8EF8-240F2F7CDC18}" srcOrd="0" destOrd="0" presId="urn:microsoft.com/office/officeart/2005/8/layout/hierarchy1"/>
    <dgm:cxn modelId="{89A8655B-7B22-4B3A-BC12-CC6F1B66BE23}" type="presParOf" srcId="{87DF08D6-9D3B-41DB-8EF8-240F2F7CDC18}" destId="{754F080E-8E55-4B9E-A67F-5260B47B2B59}" srcOrd="0" destOrd="0" presId="urn:microsoft.com/office/officeart/2005/8/layout/hierarchy1"/>
    <dgm:cxn modelId="{901594B2-9548-4744-B076-5D5252DFBDAF}" type="presParOf" srcId="{754F080E-8E55-4B9E-A67F-5260B47B2B59}" destId="{68CFEEF1-D9D6-4808-B88A-D8CFE79D6E2D}" srcOrd="0" destOrd="0" presId="urn:microsoft.com/office/officeart/2005/8/layout/hierarchy1"/>
    <dgm:cxn modelId="{E626E7EC-C150-441F-A712-99A40B65A692}" type="presParOf" srcId="{68CFEEF1-D9D6-4808-B88A-D8CFE79D6E2D}" destId="{FB0151B7-26CC-42D5-A424-937746C3D61C}" srcOrd="0" destOrd="0" presId="urn:microsoft.com/office/officeart/2005/8/layout/hierarchy1"/>
    <dgm:cxn modelId="{3AC66F3C-50CC-403A-9401-C605B7EC7E57}" type="presParOf" srcId="{68CFEEF1-D9D6-4808-B88A-D8CFE79D6E2D}" destId="{F860709F-9277-4351-80FA-B48A6372AD62}" srcOrd="1" destOrd="0" presId="urn:microsoft.com/office/officeart/2005/8/layout/hierarchy1"/>
    <dgm:cxn modelId="{5079ECB3-E543-4645-99B5-1CBB73F37850}" type="presParOf" srcId="{754F080E-8E55-4B9E-A67F-5260B47B2B59}" destId="{CAA268C0-18FB-49E9-9B41-829AE38724F3}" srcOrd="1" destOrd="0" presId="urn:microsoft.com/office/officeart/2005/8/layout/hierarchy1"/>
    <dgm:cxn modelId="{0F5FC30A-07D3-4C7E-B272-723AA4EF7AB8}" type="presParOf" srcId="{87DF08D6-9D3B-41DB-8EF8-240F2F7CDC18}" destId="{B2BE25E4-9418-419D-90D4-B47EDAE4937F}" srcOrd="1" destOrd="0" presId="urn:microsoft.com/office/officeart/2005/8/layout/hierarchy1"/>
    <dgm:cxn modelId="{0EB71E93-90BF-4C3B-A3C3-4C3610A2FE0C}" type="presParOf" srcId="{B2BE25E4-9418-419D-90D4-B47EDAE4937F}" destId="{962EA812-84BA-4A82-BEDF-117CE2ED84A0}" srcOrd="0" destOrd="0" presId="urn:microsoft.com/office/officeart/2005/8/layout/hierarchy1"/>
    <dgm:cxn modelId="{4C3A938A-B4D5-4244-8B1A-EEFC7B94E7C1}" type="presParOf" srcId="{962EA812-84BA-4A82-BEDF-117CE2ED84A0}" destId="{D14A909F-5EAB-4F2C-9D31-48CC059F7048}" srcOrd="0" destOrd="0" presId="urn:microsoft.com/office/officeart/2005/8/layout/hierarchy1"/>
    <dgm:cxn modelId="{42FD1635-C846-4E7E-AB52-505FCE8EF691}" type="presParOf" srcId="{962EA812-84BA-4A82-BEDF-117CE2ED84A0}" destId="{6A89804B-A067-4809-9CB4-CFCBBB8FA6E0}" srcOrd="1" destOrd="0" presId="urn:microsoft.com/office/officeart/2005/8/layout/hierarchy1"/>
    <dgm:cxn modelId="{EB8192DB-BB5E-4A74-AAA3-6815C5B687D7}" type="presParOf" srcId="{B2BE25E4-9418-419D-90D4-B47EDAE4937F}" destId="{2609DFFE-86EB-409D-BAB7-EB95143202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283FC-A5E0-42E8-A18B-EAEF293A7AA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24A51-7D01-46D6-81F8-5FDE4A244BEC}">
      <dsp:nvSpPr>
        <dsp:cNvPr id="0" name=""/>
        <dsp:cNvSpPr/>
      </dsp:nvSpPr>
      <dsp:spPr>
        <a:xfrm>
          <a:off x="0" y="0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Wynagrodzenie brutto </a:t>
          </a:r>
          <a:r>
            <a:rPr lang="pl-PL" sz="1600" kern="1200" dirty="0"/>
            <a:t>					   3000,00 zł</a:t>
          </a:r>
          <a:endParaRPr lang="en-US" sz="1600" kern="1200" dirty="0"/>
        </a:p>
      </dsp:txBody>
      <dsp:txXfrm>
        <a:off x="0" y="0"/>
        <a:ext cx="10515600" cy="353124"/>
      </dsp:txXfrm>
    </dsp:sp>
    <dsp:sp modelId="{5ABE6043-F13B-4B72-B331-5B54B153D7BA}">
      <dsp:nvSpPr>
        <dsp:cNvPr id="0" name=""/>
        <dsp:cNvSpPr/>
      </dsp:nvSpPr>
      <dsp:spPr>
        <a:xfrm>
          <a:off x="0" y="353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16707-0F50-404E-BDD6-03E258433CC0}">
      <dsp:nvSpPr>
        <dsp:cNvPr id="0" name=""/>
        <dsp:cNvSpPr/>
      </dsp:nvSpPr>
      <dsp:spPr>
        <a:xfrm>
          <a:off x="0" y="353124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składka emerytalna ( 9,76%)					         292,80 zł</a:t>
          </a:r>
          <a:endParaRPr lang="en-US" sz="1600" kern="1200" dirty="0"/>
        </a:p>
      </dsp:txBody>
      <dsp:txXfrm>
        <a:off x="0" y="353124"/>
        <a:ext cx="10515600" cy="353124"/>
      </dsp:txXfrm>
    </dsp:sp>
    <dsp:sp modelId="{3A862802-26AC-46CC-B621-890E0670153E}">
      <dsp:nvSpPr>
        <dsp:cNvPr id="0" name=""/>
        <dsp:cNvSpPr/>
      </dsp:nvSpPr>
      <dsp:spPr>
        <a:xfrm>
          <a:off x="0" y="70624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DA0F1-0FAD-4B82-8DE5-85F2C7CADEC2}">
      <dsp:nvSpPr>
        <dsp:cNvPr id="0" name=""/>
        <dsp:cNvSpPr/>
      </dsp:nvSpPr>
      <dsp:spPr>
        <a:xfrm>
          <a:off x="0" y="706249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składka rentowa (1,5%)						           45,00 zł</a:t>
          </a:r>
          <a:endParaRPr lang="en-US" sz="1600" kern="1200" dirty="0"/>
        </a:p>
      </dsp:txBody>
      <dsp:txXfrm>
        <a:off x="0" y="706249"/>
        <a:ext cx="10515600" cy="353124"/>
      </dsp:txXfrm>
    </dsp:sp>
    <dsp:sp modelId="{40895890-B0A8-4460-B7CF-58B6B3870EFA}">
      <dsp:nvSpPr>
        <dsp:cNvPr id="0" name=""/>
        <dsp:cNvSpPr/>
      </dsp:nvSpPr>
      <dsp:spPr>
        <a:xfrm>
          <a:off x="0" y="105937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63104-6536-4A2E-AF9F-9FD6200109C2}">
      <dsp:nvSpPr>
        <dsp:cNvPr id="0" name=""/>
        <dsp:cNvSpPr/>
      </dsp:nvSpPr>
      <dsp:spPr>
        <a:xfrm>
          <a:off x="0" y="1059374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Składka chorobowa (2,45%)					                            73,50 zł</a:t>
          </a:r>
          <a:endParaRPr lang="en-US" sz="1600" kern="1200" dirty="0"/>
        </a:p>
      </dsp:txBody>
      <dsp:txXfrm>
        <a:off x="0" y="1059374"/>
        <a:ext cx="10515600" cy="353124"/>
      </dsp:txXfrm>
    </dsp:sp>
    <dsp:sp modelId="{71E7CBCB-8580-4049-B2A5-AA28B4D10DFC}">
      <dsp:nvSpPr>
        <dsp:cNvPr id="0" name=""/>
        <dsp:cNvSpPr/>
      </dsp:nvSpPr>
      <dsp:spPr>
        <a:xfrm>
          <a:off x="0" y="141249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3CC39-2AE5-48D5-98C6-AA43E63F390D}">
      <dsp:nvSpPr>
        <dsp:cNvPr id="0" name=""/>
        <dsp:cNvSpPr/>
      </dsp:nvSpPr>
      <dsp:spPr>
        <a:xfrm>
          <a:off x="0" y="1412499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Razem składki na ubezpieczenia społeczne                                   </a:t>
          </a:r>
          <a:r>
            <a:rPr lang="pl-PL" sz="1600" kern="1200" dirty="0"/>
            <a:t>	                          411,30 zł</a:t>
          </a:r>
          <a:endParaRPr lang="en-US" sz="1600" kern="1200" dirty="0"/>
        </a:p>
      </dsp:txBody>
      <dsp:txXfrm>
        <a:off x="0" y="1412499"/>
        <a:ext cx="10515600" cy="353124"/>
      </dsp:txXfrm>
    </dsp:sp>
    <dsp:sp modelId="{AC86EA6B-3EB4-459D-894A-ABAAEFDC1714}">
      <dsp:nvSpPr>
        <dsp:cNvPr id="0" name=""/>
        <dsp:cNvSpPr/>
      </dsp:nvSpPr>
      <dsp:spPr>
        <a:xfrm>
          <a:off x="0" y="17656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C1427-EA94-4FF4-92ED-5E2F24131177}">
      <dsp:nvSpPr>
        <dsp:cNvPr id="0" name=""/>
        <dsp:cNvSpPr/>
      </dsp:nvSpPr>
      <dsp:spPr>
        <a:xfrm>
          <a:off x="0" y="1765624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Podstawa wymiaru składki zdrowotnej (3000- 411,30 zł)                                          2588,70 zł</a:t>
          </a:r>
          <a:endParaRPr lang="en-US" sz="1600" kern="1200" dirty="0"/>
        </a:p>
      </dsp:txBody>
      <dsp:txXfrm>
        <a:off x="0" y="1765624"/>
        <a:ext cx="10515600" cy="353124"/>
      </dsp:txXfrm>
    </dsp:sp>
    <dsp:sp modelId="{78EB717D-4790-4210-8EA6-61FF862895AB}">
      <dsp:nvSpPr>
        <dsp:cNvPr id="0" name=""/>
        <dsp:cNvSpPr/>
      </dsp:nvSpPr>
      <dsp:spPr>
        <a:xfrm>
          <a:off x="0" y="211874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8B35F-5C33-4166-B18A-5D0C7CC6D5C0}">
      <dsp:nvSpPr>
        <dsp:cNvPr id="0" name=""/>
        <dsp:cNvSpPr/>
      </dsp:nvSpPr>
      <dsp:spPr>
        <a:xfrm>
          <a:off x="0" y="2118748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Składka na ubezpieczenie zdrowotne </a:t>
          </a:r>
          <a:endParaRPr lang="en-US" sz="1600" kern="1200" dirty="0"/>
        </a:p>
      </dsp:txBody>
      <dsp:txXfrm>
        <a:off x="0" y="2118748"/>
        <a:ext cx="10515600" cy="353124"/>
      </dsp:txXfrm>
    </dsp:sp>
    <dsp:sp modelId="{F6DCA2CB-6213-4690-9AC2-672482000574}">
      <dsp:nvSpPr>
        <dsp:cNvPr id="0" name=""/>
        <dsp:cNvSpPr/>
      </dsp:nvSpPr>
      <dsp:spPr>
        <a:xfrm>
          <a:off x="0" y="247187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47F8F-5234-46EE-9E4C-AA45CFEC7909}">
      <dsp:nvSpPr>
        <dsp:cNvPr id="0" name=""/>
        <dsp:cNvSpPr/>
      </dsp:nvSpPr>
      <dsp:spPr>
        <a:xfrm>
          <a:off x="0" y="2471873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Podlegająca odliczeniu od podatku (7,75%)				           200,62 zł</a:t>
          </a:r>
          <a:endParaRPr lang="en-US" sz="1600" kern="1200" dirty="0"/>
        </a:p>
      </dsp:txBody>
      <dsp:txXfrm>
        <a:off x="0" y="2471873"/>
        <a:ext cx="10515600" cy="353124"/>
      </dsp:txXfrm>
    </dsp:sp>
    <dsp:sp modelId="{F85B16E7-B89C-42B9-922C-553EA757FF76}">
      <dsp:nvSpPr>
        <dsp:cNvPr id="0" name=""/>
        <dsp:cNvSpPr/>
      </dsp:nvSpPr>
      <dsp:spPr>
        <a:xfrm>
          <a:off x="0" y="282499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5CC36-54BE-4C59-9B3A-B2C7B0962122}">
      <dsp:nvSpPr>
        <dsp:cNvPr id="0" name=""/>
        <dsp:cNvSpPr/>
      </dsp:nvSpPr>
      <dsp:spPr>
        <a:xfrm>
          <a:off x="0" y="2824998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Składka na ubezpieczenie zdrowotne  ( 1,25%)                                                                  32,36 zł</a:t>
          </a:r>
          <a:endParaRPr lang="en-US" sz="1600" kern="1200" dirty="0"/>
        </a:p>
      </dsp:txBody>
      <dsp:txXfrm>
        <a:off x="0" y="2824998"/>
        <a:ext cx="10515600" cy="353124"/>
      </dsp:txXfrm>
    </dsp:sp>
    <dsp:sp modelId="{E720863C-D426-4B93-B121-8B7479E88ACA}">
      <dsp:nvSpPr>
        <dsp:cNvPr id="0" name=""/>
        <dsp:cNvSpPr/>
      </dsp:nvSpPr>
      <dsp:spPr>
        <a:xfrm>
          <a:off x="0" y="317812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72E49-BA77-4555-9F52-397599737478}">
      <dsp:nvSpPr>
        <dsp:cNvPr id="0" name=""/>
        <dsp:cNvSpPr/>
      </dsp:nvSpPr>
      <dsp:spPr>
        <a:xfrm>
          <a:off x="0" y="3178123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Koszty uzyskania przychodu 					           250, 00  zł</a:t>
          </a:r>
          <a:endParaRPr lang="en-US" sz="1600" kern="1200" dirty="0"/>
        </a:p>
      </dsp:txBody>
      <dsp:txXfrm>
        <a:off x="0" y="3178123"/>
        <a:ext cx="10515600" cy="353124"/>
      </dsp:txXfrm>
    </dsp:sp>
    <dsp:sp modelId="{F65FFBA3-5895-4E83-AED2-526409C08854}">
      <dsp:nvSpPr>
        <dsp:cNvPr id="0" name=""/>
        <dsp:cNvSpPr/>
      </dsp:nvSpPr>
      <dsp:spPr>
        <a:xfrm>
          <a:off x="0" y="353124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E61F9-CE90-46EE-9175-23CF30D40DC2}">
      <dsp:nvSpPr>
        <dsp:cNvPr id="0" name=""/>
        <dsp:cNvSpPr/>
      </dsp:nvSpPr>
      <dsp:spPr>
        <a:xfrm>
          <a:off x="0" y="3531248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Podstawa obliczenia zaliczki  na podatek </a:t>
          </a:r>
          <a:endParaRPr lang="en-US" sz="1600" kern="1200" dirty="0"/>
        </a:p>
      </dsp:txBody>
      <dsp:txXfrm>
        <a:off x="0" y="3531248"/>
        <a:ext cx="10515600" cy="353124"/>
      </dsp:txXfrm>
    </dsp:sp>
    <dsp:sp modelId="{77E2D385-A51E-4D56-83C7-1D2395B18882}">
      <dsp:nvSpPr>
        <dsp:cNvPr id="0" name=""/>
        <dsp:cNvSpPr/>
      </dsp:nvSpPr>
      <dsp:spPr>
        <a:xfrm>
          <a:off x="0" y="388437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8E8FF-CC94-4AFD-B7D3-177A641628F1}">
      <dsp:nvSpPr>
        <dsp:cNvPr id="0" name=""/>
        <dsp:cNvSpPr/>
      </dsp:nvSpPr>
      <dsp:spPr>
        <a:xfrm>
          <a:off x="0" y="3884372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 zaokrągla się ją do pełnych złotych)					           2339, 00  zł</a:t>
          </a:r>
          <a:endParaRPr lang="en-US" sz="1600" kern="1200" dirty="0"/>
        </a:p>
      </dsp:txBody>
      <dsp:txXfrm>
        <a:off x="0" y="3884372"/>
        <a:ext cx="10515600" cy="353124"/>
      </dsp:txXfrm>
    </dsp:sp>
    <dsp:sp modelId="{19C74B90-308C-41C9-85BF-C6D75A6D3B84}">
      <dsp:nvSpPr>
        <dsp:cNvPr id="0" name=""/>
        <dsp:cNvSpPr/>
      </dsp:nvSpPr>
      <dsp:spPr>
        <a:xfrm>
          <a:off x="0" y="423749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66942-F6D2-4369-80C1-30935BCC304E}">
      <dsp:nvSpPr>
        <dsp:cNvPr id="0" name=""/>
        <dsp:cNvSpPr/>
      </dsp:nvSpPr>
      <dsp:spPr>
        <a:xfrm>
          <a:off x="0" y="4237497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zaliczka na podatek (17%)						               353,87 zł	</a:t>
          </a:r>
          <a:endParaRPr lang="en-US" sz="1600" kern="1200" dirty="0"/>
        </a:p>
      </dsp:txBody>
      <dsp:txXfrm>
        <a:off x="0" y="4237497"/>
        <a:ext cx="10515600" cy="353124"/>
      </dsp:txXfrm>
    </dsp:sp>
    <dsp:sp modelId="{DC97841F-90CB-4FEA-9E1C-33D658C5D58B}">
      <dsp:nvSpPr>
        <dsp:cNvPr id="0" name=""/>
        <dsp:cNvSpPr/>
      </dsp:nvSpPr>
      <dsp:spPr>
        <a:xfrm>
          <a:off x="0" y="459062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B945F-C392-432D-B308-F0ADB785203E}">
      <dsp:nvSpPr>
        <dsp:cNvPr id="0" name=""/>
        <dsp:cNvSpPr/>
      </dsp:nvSpPr>
      <dsp:spPr>
        <a:xfrm>
          <a:off x="0" y="4590622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zaliczka do urzędu skarbowego ( 353,87 zł - 200,62 zł)			               153,00 zł		</a:t>
          </a:r>
          <a:endParaRPr lang="en-US" sz="1600" kern="1200" dirty="0"/>
        </a:p>
      </dsp:txBody>
      <dsp:txXfrm>
        <a:off x="0" y="4590622"/>
        <a:ext cx="10515600" cy="353124"/>
      </dsp:txXfrm>
    </dsp:sp>
    <dsp:sp modelId="{DA75E118-4C44-4CE9-98F9-DF175B585177}">
      <dsp:nvSpPr>
        <dsp:cNvPr id="0" name=""/>
        <dsp:cNvSpPr/>
      </dsp:nvSpPr>
      <dsp:spPr>
        <a:xfrm>
          <a:off x="0" y="494374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69113-6F57-458F-B95B-5BFC59EE63FA}">
      <dsp:nvSpPr>
        <dsp:cNvPr id="0" name=""/>
        <dsp:cNvSpPr/>
      </dsp:nvSpPr>
      <dsp:spPr>
        <a:xfrm>
          <a:off x="0" y="4943747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Wynagrodzenie netto 	</a:t>
          </a:r>
          <a:r>
            <a:rPr lang="pl-PL" sz="1600" kern="1200" dirty="0"/>
            <a:t>				 2202,72 zł</a:t>
          </a:r>
          <a:endParaRPr lang="en-US" sz="1600" kern="1200" dirty="0"/>
        </a:p>
      </dsp:txBody>
      <dsp:txXfrm>
        <a:off x="0" y="4943747"/>
        <a:ext cx="10515600" cy="353124"/>
      </dsp:txXfrm>
    </dsp:sp>
    <dsp:sp modelId="{F6D99313-6F5C-422D-8003-1C25392BCCFE}">
      <dsp:nvSpPr>
        <dsp:cNvPr id="0" name=""/>
        <dsp:cNvSpPr/>
      </dsp:nvSpPr>
      <dsp:spPr>
        <a:xfrm>
          <a:off x="0" y="529687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D6309-F604-4DB8-99BA-A767910F70D1}">
      <dsp:nvSpPr>
        <dsp:cNvPr id="0" name=""/>
        <dsp:cNvSpPr/>
      </dsp:nvSpPr>
      <dsp:spPr>
        <a:xfrm>
          <a:off x="0" y="5296872"/>
          <a:ext cx="10515600" cy="35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( 3000,00 zł- (411,30 zł+200,62+32,36+153,00 ) =2202,72 zł</a:t>
          </a:r>
          <a:endParaRPr lang="en-US" sz="1600" kern="1200" dirty="0"/>
        </a:p>
      </dsp:txBody>
      <dsp:txXfrm>
        <a:off x="0" y="5296872"/>
        <a:ext cx="10515600" cy="353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151B7-26CC-42D5-A424-937746C3D61C}">
      <dsp:nvSpPr>
        <dsp:cNvPr id="0" name=""/>
        <dsp:cNvSpPr/>
      </dsp:nvSpPr>
      <dsp:spPr>
        <a:xfrm>
          <a:off x="13170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0709F-9277-4351-80FA-B48A6372AD62}">
      <dsp:nvSpPr>
        <dsp:cNvPr id="0" name=""/>
        <dsp:cNvSpPr/>
      </dsp:nvSpPr>
      <dsp:spPr>
        <a:xfrm>
          <a:off x="62383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Kapitalizacja odsetek polega na doliczaniu odsetek do aktualnie zgromadzonego kapitału.</a:t>
          </a:r>
          <a:br>
            <a:rPr lang="pl-PL" sz="2000" kern="1200" dirty="0"/>
          </a:br>
          <a:r>
            <a:rPr lang="pl-PL" sz="2000" kern="1200" dirty="0"/>
            <a:t>Odsetki z pierwszego okresu doliczane są do kapitału, tym samym zwiększając jego wartość. Dzięki temu w następnym okresie oprocentowanie zostanie wyliczone od większej podstawy.</a:t>
          </a:r>
          <a:endParaRPr lang="en-US" sz="2000" kern="1200" dirty="0"/>
        </a:p>
      </dsp:txBody>
      <dsp:txXfrm>
        <a:off x="706207" y="551349"/>
        <a:ext cx="4264426" cy="2647776"/>
      </dsp:txXfrm>
    </dsp:sp>
    <dsp:sp modelId="{D14A909F-5EAB-4F2C-9D31-48CC059F7048}">
      <dsp:nvSpPr>
        <dsp:cNvPr id="0" name=""/>
        <dsp:cNvSpPr/>
      </dsp:nvSpPr>
      <dsp:spPr>
        <a:xfrm>
          <a:off x="554514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9804B-A067-4809-9CB4-CFCBBB8FA6E0}">
      <dsp:nvSpPr>
        <dsp:cNvPr id="0" name=""/>
        <dsp:cNvSpPr/>
      </dsp:nvSpPr>
      <dsp:spPr>
        <a:xfrm>
          <a:off x="603727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Za każdym razem ta podstawa będzie się zwiększała. Jest to bardzo korzystna oferta dla właścicieli lokat, gdyż procent naliczany od wyższych wartości kapitału generuje większy zysk. Kapitalizacja odsetek może następować z różną częstotliwością.</a:t>
          </a:r>
          <a:endParaRPr lang="en-US" sz="2000" kern="1200" dirty="0"/>
        </a:p>
      </dsp:txBody>
      <dsp:txXfrm>
        <a:off x="6119647" y="551349"/>
        <a:ext cx="4264426" cy="2647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468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318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120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976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995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03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23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286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148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572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03F07-4B42-4C7D-8F78-7C6407653823}" type="datetimeFigureOut">
              <a:rPr lang="pl-PL" smtClean="0"/>
              <a:t>28.04.2021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079D-68CB-4212-92C5-B9159936ADD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082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2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293DBA4-331B-4E59-90A9-7BBC8FE8E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350" y="1701561"/>
            <a:ext cx="5890683" cy="3608043"/>
          </a:xfrm>
          <a:prstGeom prst="rect">
            <a:avLst/>
          </a:prstGeom>
        </p:spPr>
      </p:pic>
      <p:sp>
        <p:nvSpPr>
          <p:cNvPr id="19" name="Freeform: Shape 14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4672" y="338328"/>
            <a:ext cx="3877056" cy="22494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600" kern="1200" dirty="0">
                <a:latin typeface="+mj-lt"/>
                <a:ea typeface="+mj-ea"/>
                <a:cs typeface="+mj-cs"/>
              </a:rPr>
              <a:t>Wynagrodzenia </a:t>
            </a:r>
          </a:p>
        </p:txBody>
      </p:sp>
    </p:spTree>
    <p:extLst>
      <p:ext uri="{BB962C8B-B14F-4D97-AF65-F5344CB8AC3E}">
        <p14:creationId xmlns:p14="http://schemas.microsoft.com/office/powerpoint/2010/main" val="2795838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4142096" cy="6213425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4256" y="583616"/>
            <a:ext cx="3722141" cy="552057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FFFFFF"/>
                </a:solidFill>
              </a:rPr>
              <a:t>Kapitalizacja odsetek – jaka częstotliwość jest najlepsza?</a:t>
            </a:r>
            <a:br>
              <a:rPr lang="pl-PL" b="1" dirty="0">
                <a:solidFill>
                  <a:srgbClr val="FFFFFF"/>
                </a:solidFill>
              </a:rPr>
            </a:b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503" y="321732"/>
            <a:ext cx="7240765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34269" y="583616"/>
            <a:ext cx="6594189" cy="5520579"/>
          </a:xfrm>
        </p:spPr>
        <p:txBody>
          <a:bodyPr anchor="ctr"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Przy takich samych założeniach, jak poprzednio z tym, że kapitalizacja odsetek będzie następowała co miesiąc uzyskamy w ciągu roku kwotę 1127,25 zł. Zatem zysk wyniesie prawie 12,72%. </a:t>
            </a:r>
          </a:p>
          <a:p>
            <a:r>
              <a:rPr lang="pl-PL" dirty="0">
                <a:solidFill>
                  <a:srgbClr val="FFFFFF"/>
                </a:solidFill>
              </a:rPr>
              <a:t>Uzyskaliśmy więcej niż w przypadku kapitalizacji odsetek co kwartał.</a:t>
            </a:r>
          </a:p>
          <a:p>
            <a:r>
              <a:rPr lang="pl-PL" dirty="0">
                <a:solidFill>
                  <a:srgbClr val="FFFFFF"/>
                </a:solidFill>
              </a:rPr>
              <a:t>Wniosek im częstsze okresy kapitalizacji tym większe zyski.</a:t>
            </a:r>
          </a:p>
        </p:txBody>
      </p:sp>
    </p:spTree>
    <p:extLst>
      <p:ext uri="{BB962C8B-B14F-4D97-AF65-F5344CB8AC3E}">
        <p14:creationId xmlns:p14="http://schemas.microsoft.com/office/powerpoint/2010/main" val="357094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9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 obliczyć kapitalizację odsetek?</a:t>
            </a:r>
            <a:b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1700" dirty="0"/>
              <a:t>  Chcąc dowiedzieć się ile zarobimy na lokacie możemy skorzystać z poniższego wzoru:</a:t>
            </a:r>
          </a:p>
          <a:p>
            <a:pPr marL="0"/>
            <a:r>
              <a:rPr lang="en-US" sz="1700" dirty="0"/>
              <a:t>Z= P * (1 + ON/O*100)O*L, gdzie</a:t>
            </a:r>
          </a:p>
          <a:p>
            <a:pPr marL="0"/>
            <a:r>
              <a:rPr lang="en-US" sz="1700" dirty="0"/>
              <a:t>Z- zgromadzona kwota na koniec umowy,</a:t>
            </a:r>
            <a:br>
              <a:rPr lang="en-US" sz="1700" dirty="0"/>
            </a:br>
            <a:r>
              <a:rPr lang="en-US" sz="1700" dirty="0"/>
              <a:t>P- kapitał początkowy, wpłacony na lokatę,</a:t>
            </a:r>
            <a:br>
              <a:rPr lang="en-US" sz="1700" dirty="0"/>
            </a:br>
            <a:r>
              <a:rPr lang="en-US" sz="1700" dirty="0"/>
              <a:t>ON- oprocentowanie nominalne,</a:t>
            </a:r>
            <a:br>
              <a:rPr lang="en-US" sz="1700" dirty="0"/>
            </a:br>
            <a:r>
              <a:rPr lang="en-US" sz="1700" dirty="0"/>
              <a:t>O- liczba kapitalizacji w ciągu roku,</a:t>
            </a:r>
            <a:br>
              <a:rPr lang="en-US" sz="1700" dirty="0"/>
            </a:br>
            <a:r>
              <a:rPr lang="en-US" sz="1700" dirty="0"/>
              <a:t>L- ilość lat, na które została zawarta umowa.</a:t>
            </a:r>
          </a:p>
          <a:p>
            <a:endParaRPr lang="en-US" sz="17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461248" y="1387188"/>
            <a:ext cx="2926080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Pamiętać tylko należy, że zyski kapitałowe z lokat  są opodatkowane stawką 19% </a:t>
            </a:r>
          </a:p>
        </p:txBody>
      </p:sp>
    </p:spTree>
    <p:extLst>
      <p:ext uri="{BB962C8B-B14F-4D97-AF65-F5344CB8AC3E}">
        <p14:creationId xmlns:p14="http://schemas.microsoft.com/office/powerpoint/2010/main" val="129306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Wynagrodzenie brutto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98992" y="1412488"/>
            <a:ext cx="3063507" cy="5186389"/>
          </a:xfrm>
        </p:spPr>
        <p:txBody>
          <a:bodyPr vert="horz" lIns="91440" tIns="45720" rIns="91440" bIns="45720" rtlCol="0">
            <a:noAutofit/>
          </a:bodyPr>
          <a:lstStyle/>
          <a:p>
            <a:pPr marL="0"/>
            <a:r>
              <a:rPr lang="en-US" sz="2400" dirty="0"/>
              <a:t>Wynagrodzenie brutto to Twoja pensja przed potrąceniem składek ZUS i zaliczki na podatek dochodowy. Wysokość potrąceń zależy m.in. od rodzaju umowy, na podstawie której wykonujesz swoje obowiązki. Znaczenie ma również to, jak dużo zarabiasz.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451604" y="1412489"/>
            <a:ext cx="2926080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 Znaczenie ma również, czy pracujesz w miejscowości </a:t>
            </a:r>
            <a:br>
              <a:rPr lang="pl-PL" sz="1700" dirty="0"/>
            </a:br>
            <a:r>
              <a:rPr lang="en-US" sz="1700" dirty="0"/>
              <a:t>w której mieszkasz, czy może poza nią.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Jeżeli zatrudniony jesteś na umowę o pracę, należą Ci się  tak zwane koszty uzyskania przychodu. Wynoszą one obecnie 250 zł miesięcznie </a:t>
            </a:r>
            <a:br>
              <a:rPr lang="pl-PL" sz="1700" dirty="0"/>
            </a:br>
            <a:r>
              <a:rPr lang="en-US" sz="1700" dirty="0"/>
              <a:t>w przypadku kiedy świadczysz pracę w swojej miejscowości lub 300 zł miesięcznie </a:t>
            </a:r>
            <a:br>
              <a:rPr lang="pl-PL" sz="1700" dirty="0"/>
            </a:br>
            <a:r>
              <a:rPr lang="en-US" sz="1700" dirty="0"/>
              <a:t>w przypadku osoby , która dojeżdża do pracy do innej miejscowości.</a:t>
            </a:r>
          </a:p>
        </p:txBody>
      </p:sp>
    </p:spTree>
    <p:extLst>
      <p:ext uri="{BB962C8B-B14F-4D97-AF65-F5344CB8AC3E}">
        <p14:creationId xmlns:p14="http://schemas.microsoft.com/office/powerpoint/2010/main" val="62583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pl-PL" dirty="0"/>
              <a:t>Wynagrodzenie netto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5543" y="2871982"/>
            <a:ext cx="5272888" cy="3181684"/>
          </a:xfrm>
        </p:spPr>
        <p:txBody>
          <a:bodyPr anchor="t">
            <a:normAutofit/>
          </a:bodyPr>
          <a:lstStyle/>
          <a:p>
            <a:r>
              <a:rPr lang="pl-PL" sz="1800" dirty="0"/>
              <a:t>Wynagrodzenie netto to pensja brutto pomniejszona o składki ZUS: emerytalną, rentową, chorobową i zdrowotną oraz o zaliczkę na podatek dochodowy od osób fizycznych. Wysokość potrąceń jest zależna od podstawy zatrudnienia. W przypadku umowy o pracę wszystkie składki są obowiązkowe. </a:t>
            </a:r>
          </a:p>
          <a:p>
            <a:r>
              <a:rPr lang="pl-PL" sz="1800" dirty="0"/>
              <a:t>Zleceniobiorcy dobrowolnie przystępują do ubezpieczenia chorobowego. Wynagrodzenie uzyskane z tytułu umowy o dzieło zmniejsza się tylko o zaliczkę na podatek dochodowy (chyba że zawrzesz kontrakt z własnym pracodawcą).</a:t>
            </a:r>
          </a:p>
        </p:txBody>
      </p:sp>
      <p:sp>
        <p:nvSpPr>
          <p:cNvPr id="10" name="Freeform 49">
            <a:extLst>
              <a:ext uri="{FF2B5EF4-FFF2-40B4-BE49-F238E27FC236}">
                <a16:creationId xmlns:a16="http://schemas.microsoft.com/office/drawing/2014/main" id="{EF9B8DF2-C3F5-49A2-94D2-F7B65A0F1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4" y="581159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30B6AC-E6AB-45E4-A303-C8DE90EB2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3318" y="760562"/>
            <a:ext cx="5298683" cy="6097438"/>
          </a:xfrm>
          <a:custGeom>
            <a:avLst/>
            <a:gdLst>
              <a:gd name="connsiteX0" fmla="*/ 3120528 w 5298683"/>
              <a:gd name="connsiteY0" fmla="*/ 0 h 6097438"/>
              <a:gd name="connsiteX1" fmla="*/ 5105473 w 5298683"/>
              <a:gd name="connsiteY1" fmla="*/ 712577 h 6097438"/>
              <a:gd name="connsiteX2" fmla="*/ 5298683 w 5298683"/>
              <a:gd name="connsiteY2" fmla="*/ 888178 h 6097438"/>
              <a:gd name="connsiteX3" fmla="*/ 5298683 w 5298683"/>
              <a:gd name="connsiteY3" fmla="*/ 5352876 h 6097438"/>
              <a:gd name="connsiteX4" fmla="*/ 5105473 w 5298683"/>
              <a:gd name="connsiteY4" fmla="*/ 5528477 h 6097438"/>
              <a:gd name="connsiteX5" fmla="*/ 4335177 w 5298683"/>
              <a:gd name="connsiteY5" fmla="*/ 5995828 h 6097438"/>
              <a:gd name="connsiteX6" fmla="*/ 4057556 w 5298683"/>
              <a:gd name="connsiteY6" fmla="*/ 6097438 h 6097438"/>
              <a:gd name="connsiteX7" fmla="*/ 2183499 w 5298683"/>
              <a:gd name="connsiteY7" fmla="*/ 6097438 h 6097438"/>
              <a:gd name="connsiteX8" fmla="*/ 1905878 w 5298683"/>
              <a:gd name="connsiteY8" fmla="*/ 5995828 h 6097438"/>
              <a:gd name="connsiteX9" fmla="*/ 0 w 5298683"/>
              <a:gd name="connsiteY9" fmla="*/ 3120527 h 6097438"/>
              <a:gd name="connsiteX10" fmla="*/ 3120528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Pieniądze">
            <a:extLst>
              <a:ext uri="{FF2B5EF4-FFF2-40B4-BE49-F238E27FC236}">
                <a16:creationId xmlns:a16="http://schemas.microsoft.com/office/drawing/2014/main" id="{107EF3FE-700A-451A-806C-E494AAAE6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1957050"/>
            <a:ext cx="3945463" cy="394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228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pl-PL" dirty="0"/>
              <a:t>Jak obliczyć wynagrodzenie netto?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5543" y="2871982"/>
            <a:ext cx="5272888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1800" dirty="0"/>
              <a:t>Aby  obliczyć wynagrodzenie netto musisz  coś wiedzieć na temat obowiązkowych ubezpieczeń społecznych. Składki są finansowane przez pracownika oraz pracodawcę.</a:t>
            </a:r>
          </a:p>
          <a:p>
            <a:pPr marL="0" indent="0">
              <a:buNone/>
            </a:pPr>
            <a:r>
              <a:rPr lang="pl-PL" sz="1800" dirty="0"/>
              <a:t>Wysokość składek na ubezpieczenia społeczne przedstawia tabela.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9" name="Freeform 49">
            <a:extLst>
              <a:ext uri="{FF2B5EF4-FFF2-40B4-BE49-F238E27FC236}">
                <a16:creationId xmlns:a16="http://schemas.microsoft.com/office/drawing/2014/main" id="{EF9B8DF2-C3F5-49A2-94D2-F7B65A0F1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4" y="581159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30B6AC-E6AB-45E4-A303-C8DE90EB2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3318" y="760562"/>
            <a:ext cx="5298683" cy="6097438"/>
          </a:xfrm>
          <a:custGeom>
            <a:avLst/>
            <a:gdLst>
              <a:gd name="connsiteX0" fmla="*/ 3120528 w 5298683"/>
              <a:gd name="connsiteY0" fmla="*/ 0 h 6097438"/>
              <a:gd name="connsiteX1" fmla="*/ 5105473 w 5298683"/>
              <a:gd name="connsiteY1" fmla="*/ 712577 h 6097438"/>
              <a:gd name="connsiteX2" fmla="*/ 5298683 w 5298683"/>
              <a:gd name="connsiteY2" fmla="*/ 888178 h 6097438"/>
              <a:gd name="connsiteX3" fmla="*/ 5298683 w 5298683"/>
              <a:gd name="connsiteY3" fmla="*/ 5352876 h 6097438"/>
              <a:gd name="connsiteX4" fmla="*/ 5105473 w 5298683"/>
              <a:gd name="connsiteY4" fmla="*/ 5528477 h 6097438"/>
              <a:gd name="connsiteX5" fmla="*/ 4335177 w 5298683"/>
              <a:gd name="connsiteY5" fmla="*/ 5995828 h 6097438"/>
              <a:gd name="connsiteX6" fmla="*/ 4057556 w 5298683"/>
              <a:gd name="connsiteY6" fmla="*/ 6097438 h 6097438"/>
              <a:gd name="connsiteX7" fmla="*/ 2183499 w 5298683"/>
              <a:gd name="connsiteY7" fmla="*/ 6097438 h 6097438"/>
              <a:gd name="connsiteX8" fmla="*/ 1905878 w 5298683"/>
              <a:gd name="connsiteY8" fmla="*/ 5995828 h 6097438"/>
              <a:gd name="connsiteX9" fmla="*/ 0 w 5298683"/>
              <a:gd name="connsiteY9" fmla="*/ 3120527 h 6097438"/>
              <a:gd name="connsiteX10" fmla="*/ 3120528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493741"/>
              </p:ext>
            </p:extLst>
          </p:nvPr>
        </p:nvGraphicFramePr>
        <p:xfrm>
          <a:off x="7924800" y="2639919"/>
          <a:ext cx="3945464" cy="2579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840">
                  <a:extLst>
                    <a:ext uri="{9D8B030D-6E8A-4147-A177-3AD203B41FA5}">
                      <a16:colId xmlns:a16="http://schemas.microsoft.com/office/drawing/2014/main" val="1634320506"/>
                    </a:ext>
                  </a:extLst>
                </a:gridCol>
                <a:gridCol w="1136007">
                  <a:extLst>
                    <a:ext uri="{9D8B030D-6E8A-4147-A177-3AD203B41FA5}">
                      <a16:colId xmlns:a16="http://schemas.microsoft.com/office/drawing/2014/main" val="196472358"/>
                    </a:ext>
                  </a:extLst>
                </a:gridCol>
                <a:gridCol w="1304617">
                  <a:extLst>
                    <a:ext uri="{9D8B030D-6E8A-4147-A177-3AD203B41FA5}">
                      <a16:colId xmlns:a16="http://schemas.microsoft.com/office/drawing/2014/main" val="238069619"/>
                    </a:ext>
                  </a:extLst>
                </a:gridCol>
              </a:tblGrid>
              <a:tr h="333847">
                <a:tc>
                  <a:txBody>
                    <a:bodyPr/>
                    <a:lstStyle/>
                    <a:p>
                      <a:r>
                        <a:rPr lang="pl-PL" sz="1500" dirty="0"/>
                        <a:t>Rodzaj składki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Pracownik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Pracodawca</a:t>
                      </a:r>
                    </a:p>
                  </a:txBody>
                  <a:tcPr marL="75874" marR="75874" marT="37937" marB="37937"/>
                </a:tc>
                <a:extLst>
                  <a:ext uri="{0D108BD9-81ED-4DB2-BD59-A6C34878D82A}">
                    <a16:rowId xmlns:a16="http://schemas.microsoft.com/office/drawing/2014/main" val="1217178206"/>
                  </a:ext>
                </a:extLst>
              </a:tr>
              <a:tr h="561470">
                <a:tc>
                  <a:txBody>
                    <a:bodyPr/>
                    <a:lstStyle/>
                    <a:p>
                      <a:r>
                        <a:rPr lang="pl-PL" sz="1500" dirty="0"/>
                        <a:t>Ubezpieczenie emerytalne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9,76%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9,76%</a:t>
                      </a:r>
                    </a:p>
                  </a:txBody>
                  <a:tcPr marL="75874" marR="75874" marT="37937" marB="37937"/>
                </a:tc>
                <a:extLst>
                  <a:ext uri="{0D108BD9-81ED-4DB2-BD59-A6C34878D82A}">
                    <a16:rowId xmlns:a16="http://schemas.microsoft.com/office/drawing/2014/main" val="3357234476"/>
                  </a:ext>
                </a:extLst>
              </a:tr>
              <a:tr h="561470">
                <a:tc>
                  <a:txBody>
                    <a:bodyPr/>
                    <a:lstStyle/>
                    <a:p>
                      <a:r>
                        <a:rPr lang="pl-PL" sz="1500" dirty="0"/>
                        <a:t>Ubezpieczenie rentowe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1,5%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6,5%</a:t>
                      </a:r>
                    </a:p>
                  </a:txBody>
                  <a:tcPr marL="75874" marR="75874" marT="37937" marB="37937"/>
                </a:tc>
                <a:extLst>
                  <a:ext uri="{0D108BD9-81ED-4DB2-BD59-A6C34878D82A}">
                    <a16:rowId xmlns:a16="http://schemas.microsoft.com/office/drawing/2014/main" val="3914910439"/>
                  </a:ext>
                </a:extLst>
              </a:tr>
              <a:tr h="561470">
                <a:tc>
                  <a:txBody>
                    <a:bodyPr/>
                    <a:lstStyle/>
                    <a:p>
                      <a:r>
                        <a:rPr lang="pl-PL" sz="1500" dirty="0"/>
                        <a:t>Ubezpieczenie chorobowe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2,45%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0 %</a:t>
                      </a:r>
                    </a:p>
                  </a:txBody>
                  <a:tcPr marL="75874" marR="75874" marT="37937" marB="37937"/>
                </a:tc>
                <a:extLst>
                  <a:ext uri="{0D108BD9-81ED-4DB2-BD59-A6C34878D82A}">
                    <a16:rowId xmlns:a16="http://schemas.microsoft.com/office/drawing/2014/main" val="881454426"/>
                  </a:ext>
                </a:extLst>
              </a:tr>
              <a:tr h="561470">
                <a:tc>
                  <a:txBody>
                    <a:bodyPr/>
                    <a:lstStyle/>
                    <a:p>
                      <a:r>
                        <a:rPr lang="pl-PL" sz="1500" dirty="0"/>
                        <a:t>Ubezpieczenie</a:t>
                      </a:r>
                      <a:r>
                        <a:rPr lang="pl-PL" sz="1500" baseline="0" dirty="0"/>
                        <a:t> w</a:t>
                      </a:r>
                      <a:r>
                        <a:rPr lang="pl-PL" sz="1500" dirty="0"/>
                        <a:t>ypadkowe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0</a:t>
                      </a:r>
                    </a:p>
                  </a:txBody>
                  <a:tcPr marL="75874" marR="75874" marT="37937" marB="37937"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0,93%</a:t>
                      </a:r>
                      <a:r>
                        <a:rPr lang="pl-PL" sz="1500" baseline="0" dirty="0"/>
                        <a:t> *</a:t>
                      </a:r>
                      <a:endParaRPr lang="pl-PL" sz="1500" dirty="0"/>
                    </a:p>
                  </a:txBody>
                  <a:tcPr marL="75874" marR="75874" marT="37937" marB="37937"/>
                </a:tc>
                <a:extLst>
                  <a:ext uri="{0D108BD9-81ED-4DB2-BD59-A6C34878D82A}">
                    <a16:rowId xmlns:a16="http://schemas.microsoft.com/office/drawing/2014/main" val="262784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54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554BA5F1-C6CF-4272-B0A9-BDC2A83220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1" r="2745" b="-2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9652" y="615588"/>
            <a:ext cx="5609220" cy="522268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2000" dirty="0"/>
              <a:t>Obowiązkowe jest również ubezpieczenie zdrowotne.</a:t>
            </a:r>
          </a:p>
          <a:p>
            <a:pPr marL="0" indent="0">
              <a:buNone/>
            </a:pPr>
            <a:r>
              <a:rPr lang="pl-PL" sz="2000" dirty="0"/>
              <a:t>Wynosi ono 9% podstawy wynagrodzenia brutto pomniejszonego o składki na ubezpieczenia społeczne finansowane przez pracownika.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7,75 %  tej składki odejmowana jest od zaliczki na  podatek, a 1,25 %  od naszego wynagrodzenia.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Ustalając  wynagrodzenie netto potrzebna nam będzie również znajomość kwoty wolnej od podatku, która wynosi  43,76 zł miesięcznie. </a:t>
            </a:r>
            <a:br>
              <a:rPr lang="pl-PL" sz="2000" dirty="0"/>
            </a:br>
            <a:r>
              <a:rPr lang="pl-PL" sz="2000" dirty="0"/>
              <a:t>O kwotę tę zmniejsza się zaliczkę na podatek dochodowy.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720072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7">
            <a:extLst>
              <a:ext uri="{FF2B5EF4-FFF2-40B4-BE49-F238E27FC236}">
                <a16:creationId xmlns:a16="http://schemas.microsoft.com/office/drawing/2014/main" id="{025E2AA9-10C9-4A14-BEA3-064CD0131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9">
            <a:extLst>
              <a:ext uri="{FF2B5EF4-FFF2-40B4-BE49-F238E27FC236}">
                <a16:creationId xmlns:a16="http://schemas.microsoft.com/office/drawing/2014/main" id="{F076F371-EE61-49EA-AA2A-3582C3AC9B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863721" cy="4984915"/>
          </a:xfrm>
          <a:custGeom>
            <a:avLst/>
            <a:gdLst>
              <a:gd name="connsiteX0" fmla="*/ 0 w 5863721"/>
              <a:gd name="connsiteY0" fmla="*/ 0 h 4984915"/>
              <a:gd name="connsiteX1" fmla="*/ 5863721 w 5863721"/>
              <a:gd name="connsiteY1" fmla="*/ 0 h 4984915"/>
              <a:gd name="connsiteX2" fmla="*/ 5844576 w 5863721"/>
              <a:gd name="connsiteY2" fmla="*/ 326138 h 4984915"/>
              <a:gd name="connsiteX3" fmla="*/ 5796589 w 5863721"/>
              <a:gd name="connsiteY3" fmla="*/ 693884 h 4984915"/>
              <a:gd name="connsiteX4" fmla="*/ 148386 w 5863721"/>
              <a:gd name="connsiteY4" fmla="*/ 4951022 h 4984915"/>
              <a:gd name="connsiteX5" fmla="*/ 0 w 5863721"/>
              <a:gd name="connsiteY5" fmla="*/ 4930112 h 4984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1" y="365125"/>
            <a:ext cx="3405821" cy="3117038"/>
          </a:xfrm>
        </p:spPr>
        <p:txBody>
          <a:bodyPr anchor="ctr">
            <a:normAutofit/>
          </a:bodyPr>
          <a:lstStyle/>
          <a:p>
            <a:r>
              <a:rPr lang="pl-PL" sz="3700" dirty="0"/>
              <a:t>Wynagrodzenie netto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36816" y="1760706"/>
            <a:ext cx="5708080" cy="42220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Załóżmy, że  jesteśmy zatrudnieni na podstawie umowy o pracę , a zakład nasz jest w miejscowości, w której zamieszkujemy i nasze wynagrodzenie brutto wynosi 3000 zł.</a:t>
            </a:r>
          </a:p>
          <a:p>
            <a:pPr marL="0" indent="0">
              <a:buNone/>
            </a:pPr>
            <a:r>
              <a:rPr lang="pl-PL" dirty="0"/>
              <a:t>Chcąc dowiedzieć się ile otrzymamy pieniążków do ręki musimy dokonać poniższych  obliczeń: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5581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58258957-7E25-470D-9DDB-FD02A0D59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681698"/>
              </p:ext>
            </p:extLst>
          </p:nvPr>
        </p:nvGraphicFramePr>
        <p:xfrm>
          <a:off x="870284" y="590382"/>
          <a:ext cx="10515600" cy="5649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08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Kapitalizacja odsetek na lokacie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A5A109E-80B6-4BD4-826C-047F3BDDA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054587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86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800" dirty="0">
                <a:solidFill>
                  <a:srgbClr val="FFFFFF"/>
                </a:solidFill>
              </a:rPr>
              <a:t>Obliczenie  zysku z lokaty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pl-PL" sz="2200" dirty="0"/>
              <a:t>Załóżmy wpłatę 1000 zł na lokatę roczną z kapitalizacją odsetek co kwartał oraz oprocentowaniem nominalnym 12% w skali roku. Jaki osiągniemy zysk? Przy oprocentowaniu 12% w skali roku, co kwartał otrzymamy odsetki rzędu 3% (12%: 4 kwartały). W pierwszym kwartale nasz kapitał początkowy to 1000 zł. Odsetki od niego wyniosą 1000 zł x 3% czyli 30 zł. Dla drugiego kwartału kapitał początkowy wyniesie wobec tego 1030 zł (1000 zł+30 zł). Po sześciu miesiącach nasze odsetki będą liczone jako 1030 zł x 3%, co daje 30,90 zł. Trzeci okres to podstawa 1060,90 zł (1030zł +30,90zł), odsetki z tej kwoty to 31,83 zł. Po roku przy podstawie 1092,73 zł (1060,90 zł+31,83zł) odsetki wyniosą 32,78 zł. Po tym okresie zgromadzony kapitał to 1125,51 zł. Uzyskamy zatem zysk w wysokości 12,55% zamiast 12% w skali roku. </a:t>
            </a:r>
          </a:p>
        </p:txBody>
      </p:sp>
    </p:spTree>
    <p:extLst>
      <p:ext uri="{BB962C8B-B14F-4D97-AF65-F5344CB8AC3E}">
        <p14:creationId xmlns:p14="http://schemas.microsoft.com/office/powerpoint/2010/main" val="2712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957</Words>
  <Application>Microsoft Office PowerPoint</Application>
  <PresentationFormat>Panoramiczny</PresentationFormat>
  <Paragraphs>69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Wynagrodzenia </vt:lpstr>
      <vt:lpstr>Wynagrodzenie brutto</vt:lpstr>
      <vt:lpstr>Wynagrodzenie netto</vt:lpstr>
      <vt:lpstr>Jak obliczyć wynagrodzenie netto?</vt:lpstr>
      <vt:lpstr>Prezentacja programu PowerPoint</vt:lpstr>
      <vt:lpstr>Wynagrodzenie netto</vt:lpstr>
      <vt:lpstr>Prezentacja programu PowerPoint</vt:lpstr>
      <vt:lpstr>Kapitalizacja odsetek na lokacie</vt:lpstr>
      <vt:lpstr>Obliczenie  zysku z lokaty</vt:lpstr>
      <vt:lpstr>Kapitalizacja odsetek – jaka częstotliwość jest najlepsza? </vt:lpstr>
      <vt:lpstr>Jak obliczyć kapitalizację odsetek?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Wynagrodzenia</dc:title>
  <dc:creator>user</dc:creator>
  <cp:lastModifiedBy>Anna Łukasiewicz</cp:lastModifiedBy>
  <cp:revision>21</cp:revision>
  <dcterms:created xsi:type="dcterms:W3CDTF">2021-04-21T09:26:19Z</dcterms:created>
  <dcterms:modified xsi:type="dcterms:W3CDTF">2021-04-28T12:01:32Z</dcterms:modified>
</cp:coreProperties>
</file>