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7EAE47-99F1-4380-AD15-7A6F0409982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1927E97-08A0-43BD-8550-910EC4D6922C}">
      <dgm:prSet/>
      <dgm:spPr/>
      <dgm:t>
        <a:bodyPr/>
        <a:lstStyle/>
        <a:p>
          <a:r>
            <a:rPr lang="pl-PL" dirty="0"/>
            <a:t>1. ewidencja przychodów</a:t>
          </a:r>
          <a:endParaRPr lang="en-US" dirty="0"/>
        </a:p>
      </dgm:t>
    </dgm:pt>
    <dgm:pt modelId="{59E3A5D0-6967-41BB-8491-98246E9328C8}" type="parTrans" cxnId="{D977FC64-54A4-464F-AFF6-D7E1FCBF302A}">
      <dgm:prSet/>
      <dgm:spPr/>
      <dgm:t>
        <a:bodyPr/>
        <a:lstStyle/>
        <a:p>
          <a:endParaRPr lang="en-US"/>
        </a:p>
      </dgm:t>
    </dgm:pt>
    <dgm:pt modelId="{F13B0522-B89E-4A82-BE67-8CEC3E35612A}" type="sibTrans" cxnId="{D977FC64-54A4-464F-AFF6-D7E1FCBF302A}">
      <dgm:prSet/>
      <dgm:spPr/>
      <dgm:t>
        <a:bodyPr/>
        <a:lstStyle/>
        <a:p>
          <a:endParaRPr lang="en-US"/>
        </a:p>
      </dgm:t>
    </dgm:pt>
    <dgm:pt modelId="{7C169C7D-280A-4DB4-87A5-75FF8C9A51D7}">
      <dgm:prSet/>
      <dgm:spPr/>
      <dgm:t>
        <a:bodyPr/>
        <a:lstStyle/>
        <a:p>
          <a:r>
            <a:rPr lang="pl-PL" dirty="0"/>
            <a:t>2. ewidencja środków trwałych</a:t>
          </a:r>
          <a:endParaRPr lang="en-US" dirty="0"/>
        </a:p>
      </dgm:t>
    </dgm:pt>
    <dgm:pt modelId="{42C9519B-02B1-4428-8D0A-CA76FB5EA598}" type="parTrans" cxnId="{194AF6AC-5385-4023-A7B2-6A607F8DB634}">
      <dgm:prSet/>
      <dgm:spPr/>
      <dgm:t>
        <a:bodyPr/>
        <a:lstStyle/>
        <a:p>
          <a:endParaRPr lang="en-US"/>
        </a:p>
      </dgm:t>
    </dgm:pt>
    <dgm:pt modelId="{2BC7A082-888D-46E2-A1CC-791B4F10C8DA}" type="sibTrans" cxnId="{194AF6AC-5385-4023-A7B2-6A607F8DB634}">
      <dgm:prSet/>
      <dgm:spPr/>
      <dgm:t>
        <a:bodyPr/>
        <a:lstStyle/>
        <a:p>
          <a:endParaRPr lang="en-US"/>
        </a:p>
      </dgm:t>
    </dgm:pt>
    <dgm:pt modelId="{B62AE284-10F3-4505-B737-9E62B55D4F28}">
      <dgm:prSet/>
      <dgm:spPr/>
      <dgm:t>
        <a:bodyPr/>
        <a:lstStyle/>
        <a:p>
          <a:r>
            <a:rPr lang="pl-PL" dirty="0"/>
            <a:t>3. ewidencja wyposażenia</a:t>
          </a:r>
          <a:endParaRPr lang="en-US" dirty="0"/>
        </a:p>
      </dgm:t>
    </dgm:pt>
    <dgm:pt modelId="{1DE1E671-F1E2-4038-A6BE-A5A64B7357E5}" type="parTrans" cxnId="{858F39C7-F0A9-401D-877F-AAB4DC6FE6FE}">
      <dgm:prSet/>
      <dgm:spPr/>
      <dgm:t>
        <a:bodyPr/>
        <a:lstStyle/>
        <a:p>
          <a:endParaRPr lang="en-US"/>
        </a:p>
      </dgm:t>
    </dgm:pt>
    <dgm:pt modelId="{2DB81767-39F9-4B6D-A033-066BCE81F159}" type="sibTrans" cxnId="{858F39C7-F0A9-401D-877F-AAB4DC6FE6FE}">
      <dgm:prSet/>
      <dgm:spPr/>
      <dgm:t>
        <a:bodyPr/>
        <a:lstStyle/>
        <a:p>
          <a:endParaRPr lang="en-US"/>
        </a:p>
      </dgm:t>
    </dgm:pt>
    <dgm:pt modelId="{E5D19C24-85A2-4519-8DBC-C482682A147D}">
      <dgm:prSet/>
      <dgm:spPr/>
      <dgm:t>
        <a:bodyPr/>
        <a:lstStyle/>
        <a:p>
          <a:r>
            <a:rPr lang="pl-PL" dirty="0"/>
            <a:t>4. podatkowa księga przychodów i rozchodów</a:t>
          </a:r>
          <a:endParaRPr lang="en-US" dirty="0"/>
        </a:p>
      </dgm:t>
    </dgm:pt>
    <dgm:pt modelId="{9EA599BA-5972-4E7C-82F7-AA733152FEFD}" type="parTrans" cxnId="{54FF99E9-E0D0-4E5A-8D50-688B51CC1EC2}">
      <dgm:prSet/>
      <dgm:spPr/>
      <dgm:t>
        <a:bodyPr/>
        <a:lstStyle/>
        <a:p>
          <a:endParaRPr lang="en-US"/>
        </a:p>
      </dgm:t>
    </dgm:pt>
    <dgm:pt modelId="{21F997B2-6FEC-4F83-B257-41EE3C5EEF47}" type="sibTrans" cxnId="{54FF99E9-E0D0-4E5A-8D50-688B51CC1EC2}">
      <dgm:prSet/>
      <dgm:spPr/>
      <dgm:t>
        <a:bodyPr/>
        <a:lstStyle/>
        <a:p>
          <a:endParaRPr lang="en-US"/>
        </a:p>
      </dgm:t>
    </dgm:pt>
    <dgm:pt modelId="{27E29939-260A-4D5B-9DEF-F4D2BA7B2CE9}">
      <dgm:prSet/>
      <dgm:spPr/>
      <dgm:t>
        <a:bodyPr/>
        <a:lstStyle/>
        <a:p>
          <a:r>
            <a:rPr lang="pl-PL" dirty="0"/>
            <a:t>5. ewidencja pracownicza</a:t>
          </a:r>
          <a:endParaRPr lang="en-US" dirty="0"/>
        </a:p>
      </dgm:t>
    </dgm:pt>
    <dgm:pt modelId="{2BF1B360-9659-4658-8898-DB0BBB9EA269}" type="parTrans" cxnId="{7B30AC90-C77E-416A-8542-D1B1FADC5DBB}">
      <dgm:prSet/>
      <dgm:spPr/>
      <dgm:t>
        <a:bodyPr/>
        <a:lstStyle/>
        <a:p>
          <a:endParaRPr lang="en-US"/>
        </a:p>
      </dgm:t>
    </dgm:pt>
    <dgm:pt modelId="{5DD88E31-D220-4F8C-BF12-37F6C92BA024}" type="sibTrans" cxnId="{7B30AC90-C77E-416A-8542-D1B1FADC5DBB}">
      <dgm:prSet/>
      <dgm:spPr/>
      <dgm:t>
        <a:bodyPr/>
        <a:lstStyle/>
        <a:p>
          <a:endParaRPr lang="en-US"/>
        </a:p>
      </dgm:t>
    </dgm:pt>
    <dgm:pt modelId="{A9453EA7-78EC-441F-AC95-4267EBE46E65}">
      <dgm:prSet/>
      <dgm:spPr/>
      <dgm:t>
        <a:bodyPr/>
        <a:lstStyle/>
        <a:p>
          <a:r>
            <a:rPr lang="pl-PL" dirty="0"/>
            <a:t>6. podatkowa księga przychodów i rozchodów </a:t>
          </a:r>
          <a:endParaRPr lang="en-US" dirty="0"/>
        </a:p>
      </dgm:t>
    </dgm:pt>
    <dgm:pt modelId="{36123074-306E-4089-BFBA-B24C3262D346}" type="parTrans" cxnId="{83568BEB-334E-4A97-A459-7BA0023B27BA}">
      <dgm:prSet/>
      <dgm:spPr/>
      <dgm:t>
        <a:bodyPr/>
        <a:lstStyle/>
        <a:p>
          <a:endParaRPr lang="en-US"/>
        </a:p>
      </dgm:t>
    </dgm:pt>
    <dgm:pt modelId="{A822031A-77FA-4DD0-828F-BC91B209FCDE}" type="sibTrans" cxnId="{83568BEB-334E-4A97-A459-7BA0023B27BA}">
      <dgm:prSet/>
      <dgm:spPr/>
      <dgm:t>
        <a:bodyPr/>
        <a:lstStyle/>
        <a:p>
          <a:endParaRPr lang="en-US"/>
        </a:p>
      </dgm:t>
    </dgm:pt>
    <dgm:pt modelId="{04641AF5-80D5-4D62-B08F-74C5DD1021ED}">
      <dgm:prSet/>
      <dgm:spPr/>
      <dgm:t>
        <a:bodyPr/>
        <a:lstStyle/>
        <a:p>
          <a:r>
            <a:rPr lang="pl-PL" dirty="0"/>
            <a:t>7. ewidencja pracownicza</a:t>
          </a:r>
          <a:endParaRPr lang="en-US" dirty="0"/>
        </a:p>
      </dgm:t>
    </dgm:pt>
    <dgm:pt modelId="{6B8F24E6-0743-465B-9989-B7919AEBB593}" type="parTrans" cxnId="{8E7985BF-3E04-4694-929A-DE62A3C9B2D3}">
      <dgm:prSet/>
      <dgm:spPr/>
      <dgm:t>
        <a:bodyPr/>
        <a:lstStyle/>
        <a:p>
          <a:endParaRPr lang="en-US"/>
        </a:p>
      </dgm:t>
    </dgm:pt>
    <dgm:pt modelId="{3A3DCD91-35DA-4858-B1A6-932317461058}" type="sibTrans" cxnId="{8E7985BF-3E04-4694-929A-DE62A3C9B2D3}">
      <dgm:prSet/>
      <dgm:spPr/>
      <dgm:t>
        <a:bodyPr/>
        <a:lstStyle/>
        <a:p>
          <a:endParaRPr lang="en-US"/>
        </a:p>
      </dgm:t>
    </dgm:pt>
    <dgm:pt modelId="{D530A095-A22F-4E0C-8188-26A4BF000F86}" type="pres">
      <dgm:prSet presAssocID="{277EAE47-99F1-4380-AD15-7A6F04099827}" presName="diagram" presStyleCnt="0">
        <dgm:presLayoutVars>
          <dgm:dir/>
          <dgm:resizeHandles val="exact"/>
        </dgm:presLayoutVars>
      </dgm:prSet>
      <dgm:spPr/>
    </dgm:pt>
    <dgm:pt modelId="{DE7EEDE2-DDE9-4941-8B48-A5759645DDD2}" type="pres">
      <dgm:prSet presAssocID="{51927E97-08A0-43BD-8550-910EC4D6922C}" presName="node" presStyleLbl="node1" presStyleIdx="0" presStyleCnt="7">
        <dgm:presLayoutVars>
          <dgm:bulletEnabled val="1"/>
        </dgm:presLayoutVars>
      </dgm:prSet>
      <dgm:spPr/>
    </dgm:pt>
    <dgm:pt modelId="{217531BC-A373-487E-BE6B-CFD2700E6A80}" type="pres">
      <dgm:prSet presAssocID="{F13B0522-B89E-4A82-BE67-8CEC3E35612A}" presName="sibTrans" presStyleCnt="0"/>
      <dgm:spPr/>
    </dgm:pt>
    <dgm:pt modelId="{C618F2CF-6675-470B-98DF-EEEE5065F1EF}" type="pres">
      <dgm:prSet presAssocID="{7C169C7D-280A-4DB4-87A5-75FF8C9A51D7}" presName="node" presStyleLbl="node1" presStyleIdx="1" presStyleCnt="7">
        <dgm:presLayoutVars>
          <dgm:bulletEnabled val="1"/>
        </dgm:presLayoutVars>
      </dgm:prSet>
      <dgm:spPr/>
    </dgm:pt>
    <dgm:pt modelId="{28977A85-DEBA-48E9-A0D5-EB8FCECF6BD6}" type="pres">
      <dgm:prSet presAssocID="{2BC7A082-888D-46E2-A1CC-791B4F10C8DA}" presName="sibTrans" presStyleCnt="0"/>
      <dgm:spPr/>
    </dgm:pt>
    <dgm:pt modelId="{32B21EAD-BD4E-4210-BAF2-C95C09E3B70A}" type="pres">
      <dgm:prSet presAssocID="{B62AE284-10F3-4505-B737-9E62B55D4F28}" presName="node" presStyleLbl="node1" presStyleIdx="2" presStyleCnt="7">
        <dgm:presLayoutVars>
          <dgm:bulletEnabled val="1"/>
        </dgm:presLayoutVars>
      </dgm:prSet>
      <dgm:spPr/>
    </dgm:pt>
    <dgm:pt modelId="{312CC715-5A82-40DF-B3D2-FB6D0398F890}" type="pres">
      <dgm:prSet presAssocID="{2DB81767-39F9-4B6D-A033-066BCE81F159}" presName="sibTrans" presStyleCnt="0"/>
      <dgm:spPr/>
    </dgm:pt>
    <dgm:pt modelId="{EA6204D1-EB9C-4CD1-A32A-F0E8846256DD}" type="pres">
      <dgm:prSet presAssocID="{E5D19C24-85A2-4519-8DBC-C482682A147D}" presName="node" presStyleLbl="node1" presStyleIdx="3" presStyleCnt="7">
        <dgm:presLayoutVars>
          <dgm:bulletEnabled val="1"/>
        </dgm:presLayoutVars>
      </dgm:prSet>
      <dgm:spPr/>
    </dgm:pt>
    <dgm:pt modelId="{C0B77641-7B50-4E9E-8E88-C5927777498C}" type="pres">
      <dgm:prSet presAssocID="{21F997B2-6FEC-4F83-B257-41EE3C5EEF47}" presName="sibTrans" presStyleCnt="0"/>
      <dgm:spPr/>
    </dgm:pt>
    <dgm:pt modelId="{45D21F84-146A-47F1-98BE-04020F27C6A1}" type="pres">
      <dgm:prSet presAssocID="{27E29939-260A-4D5B-9DEF-F4D2BA7B2CE9}" presName="node" presStyleLbl="node1" presStyleIdx="4" presStyleCnt="7">
        <dgm:presLayoutVars>
          <dgm:bulletEnabled val="1"/>
        </dgm:presLayoutVars>
      </dgm:prSet>
      <dgm:spPr/>
    </dgm:pt>
    <dgm:pt modelId="{D0B0D2E5-699C-4FA9-8AB4-800E850F279B}" type="pres">
      <dgm:prSet presAssocID="{5DD88E31-D220-4F8C-BF12-37F6C92BA024}" presName="sibTrans" presStyleCnt="0"/>
      <dgm:spPr/>
    </dgm:pt>
    <dgm:pt modelId="{70ECD303-10EF-4A3A-B19A-363ACCB96472}" type="pres">
      <dgm:prSet presAssocID="{A9453EA7-78EC-441F-AC95-4267EBE46E65}" presName="node" presStyleLbl="node1" presStyleIdx="5" presStyleCnt="7">
        <dgm:presLayoutVars>
          <dgm:bulletEnabled val="1"/>
        </dgm:presLayoutVars>
      </dgm:prSet>
      <dgm:spPr/>
    </dgm:pt>
    <dgm:pt modelId="{9E7979B9-93AA-4F7C-9B83-27F28B78DF47}" type="pres">
      <dgm:prSet presAssocID="{A822031A-77FA-4DD0-828F-BC91B209FCDE}" presName="sibTrans" presStyleCnt="0"/>
      <dgm:spPr/>
    </dgm:pt>
    <dgm:pt modelId="{ECE1FF1F-F5AE-4B98-82B3-23DE05134AB6}" type="pres">
      <dgm:prSet presAssocID="{04641AF5-80D5-4D62-B08F-74C5DD1021ED}" presName="node" presStyleLbl="node1" presStyleIdx="6" presStyleCnt="7">
        <dgm:presLayoutVars>
          <dgm:bulletEnabled val="1"/>
        </dgm:presLayoutVars>
      </dgm:prSet>
      <dgm:spPr/>
    </dgm:pt>
  </dgm:ptLst>
  <dgm:cxnLst>
    <dgm:cxn modelId="{2332E81F-AE50-43EF-875A-267DB8ED8BF5}" type="presOf" srcId="{A9453EA7-78EC-441F-AC95-4267EBE46E65}" destId="{70ECD303-10EF-4A3A-B19A-363ACCB96472}" srcOrd="0" destOrd="0" presId="urn:microsoft.com/office/officeart/2005/8/layout/default"/>
    <dgm:cxn modelId="{15AE7340-0A10-441E-9620-8A7F21F1914E}" type="presOf" srcId="{B62AE284-10F3-4505-B737-9E62B55D4F28}" destId="{32B21EAD-BD4E-4210-BAF2-C95C09E3B70A}" srcOrd="0" destOrd="0" presId="urn:microsoft.com/office/officeart/2005/8/layout/default"/>
    <dgm:cxn modelId="{D977FC64-54A4-464F-AFF6-D7E1FCBF302A}" srcId="{277EAE47-99F1-4380-AD15-7A6F04099827}" destId="{51927E97-08A0-43BD-8550-910EC4D6922C}" srcOrd="0" destOrd="0" parTransId="{59E3A5D0-6967-41BB-8491-98246E9328C8}" sibTransId="{F13B0522-B89E-4A82-BE67-8CEC3E35612A}"/>
    <dgm:cxn modelId="{C3479271-1A38-46B9-B66A-B904491B1D52}" type="presOf" srcId="{E5D19C24-85A2-4519-8DBC-C482682A147D}" destId="{EA6204D1-EB9C-4CD1-A32A-F0E8846256DD}" srcOrd="0" destOrd="0" presId="urn:microsoft.com/office/officeart/2005/8/layout/default"/>
    <dgm:cxn modelId="{13D40A80-3B74-49EB-90F9-198A8BD91986}" type="presOf" srcId="{7C169C7D-280A-4DB4-87A5-75FF8C9A51D7}" destId="{C618F2CF-6675-470B-98DF-EEEE5065F1EF}" srcOrd="0" destOrd="0" presId="urn:microsoft.com/office/officeart/2005/8/layout/default"/>
    <dgm:cxn modelId="{7B30AC90-C77E-416A-8542-D1B1FADC5DBB}" srcId="{277EAE47-99F1-4380-AD15-7A6F04099827}" destId="{27E29939-260A-4D5B-9DEF-F4D2BA7B2CE9}" srcOrd="4" destOrd="0" parTransId="{2BF1B360-9659-4658-8898-DB0BBB9EA269}" sibTransId="{5DD88E31-D220-4F8C-BF12-37F6C92BA024}"/>
    <dgm:cxn modelId="{A8F57F99-5C91-4427-94DB-4793CEB095BD}" type="presOf" srcId="{277EAE47-99F1-4380-AD15-7A6F04099827}" destId="{D530A095-A22F-4E0C-8188-26A4BF000F86}" srcOrd="0" destOrd="0" presId="urn:microsoft.com/office/officeart/2005/8/layout/default"/>
    <dgm:cxn modelId="{1DD6E0A8-5015-4679-ABF1-8F9A40A8C05C}" type="presOf" srcId="{04641AF5-80D5-4D62-B08F-74C5DD1021ED}" destId="{ECE1FF1F-F5AE-4B98-82B3-23DE05134AB6}" srcOrd="0" destOrd="0" presId="urn:microsoft.com/office/officeart/2005/8/layout/default"/>
    <dgm:cxn modelId="{194AF6AC-5385-4023-A7B2-6A607F8DB634}" srcId="{277EAE47-99F1-4380-AD15-7A6F04099827}" destId="{7C169C7D-280A-4DB4-87A5-75FF8C9A51D7}" srcOrd="1" destOrd="0" parTransId="{42C9519B-02B1-4428-8D0A-CA76FB5EA598}" sibTransId="{2BC7A082-888D-46E2-A1CC-791B4F10C8DA}"/>
    <dgm:cxn modelId="{0B8379BD-90B3-4DB2-AC2B-DD8CCED3AE03}" type="presOf" srcId="{51927E97-08A0-43BD-8550-910EC4D6922C}" destId="{DE7EEDE2-DDE9-4941-8B48-A5759645DDD2}" srcOrd="0" destOrd="0" presId="urn:microsoft.com/office/officeart/2005/8/layout/default"/>
    <dgm:cxn modelId="{8E7985BF-3E04-4694-929A-DE62A3C9B2D3}" srcId="{277EAE47-99F1-4380-AD15-7A6F04099827}" destId="{04641AF5-80D5-4D62-B08F-74C5DD1021ED}" srcOrd="6" destOrd="0" parTransId="{6B8F24E6-0743-465B-9989-B7919AEBB593}" sibTransId="{3A3DCD91-35DA-4858-B1A6-932317461058}"/>
    <dgm:cxn modelId="{858F39C7-F0A9-401D-877F-AAB4DC6FE6FE}" srcId="{277EAE47-99F1-4380-AD15-7A6F04099827}" destId="{B62AE284-10F3-4505-B737-9E62B55D4F28}" srcOrd="2" destOrd="0" parTransId="{1DE1E671-F1E2-4038-A6BE-A5A64B7357E5}" sibTransId="{2DB81767-39F9-4B6D-A033-066BCE81F159}"/>
    <dgm:cxn modelId="{E59BC5D7-7088-459E-A875-9E907839A0FF}" type="presOf" srcId="{27E29939-260A-4D5B-9DEF-F4D2BA7B2CE9}" destId="{45D21F84-146A-47F1-98BE-04020F27C6A1}" srcOrd="0" destOrd="0" presId="urn:microsoft.com/office/officeart/2005/8/layout/default"/>
    <dgm:cxn modelId="{54FF99E9-E0D0-4E5A-8D50-688B51CC1EC2}" srcId="{277EAE47-99F1-4380-AD15-7A6F04099827}" destId="{E5D19C24-85A2-4519-8DBC-C482682A147D}" srcOrd="3" destOrd="0" parTransId="{9EA599BA-5972-4E7C-82F7-AA733152FEFD}" sibTransId="{21F997B2-6FEC-4F83-B257-41EE3C5EEF47}"/>
    <dgm:cxn modelId="{83568BEB-334E-4A97-A459-7BA0023B27BA}" srcId="{277EAE47-99F1-4380-AD15-7A6F04099827}" destId="{A9453EA7-78EC-441F-AC95-4267EBE46E65}" srcOrd="5" destOrd="0" parTransId="{36123074-306E-4089-BFBA-B24C3262D346}" sibTransId="{A822031A-77FA-4DD0-828F-BC91B209FCDE}"/>
    <dgm:cxn modelId="{B7E7A6E3-CAF0-4920-8651-F4B6099A276F}" type="presParOf" srcId="{D530A095-A22F-4E0C-8188-26A4BF000F86}" destId="{DE7EEDE2-DDE9-4941-8B48-A5759645DDD2}" srcOrd="0" destOrd="0" presId="urn:microsoft.com/office/officeart/2005/8/layout/default"/>
    <dgm:cxn modelId="{3BFC9260-7521-46FA-9551-F8486E879DDB}" type="presParOf" srcId="{D530A095-A22F-4E0C-8188-26A4BF000F86}" destId="{217531BC-A373-487E-BE6B-CFD2700E6A80}" srcOrd="1" destOrd="0" presId="urn:microsoft.com/office/officeart/2005/8/layout/default"/>
    <dgm:cxn modelId="{D2CEB340-6235-435D-9482-EE0FEBD685E3}" type="presParOf" srcId="{D530A095-A22F-4E0C-8188-26A4BF000F86}" destId="{C618F2CF-6675-470B-98DF-EEEE5065F1EF}" srcOrd="2" destOrd="0" presId="urn:microsoft.com/office/officeart/2005/8/layout/default"/>
    <dgm:cxn modelId="{6143207F-F434-44B4-B5D9-65A2D87DD15B}" type="presParOf" srcId="{D530A095-A22F-4E0C-8188-26A4BF000F86}" destId="{28977A85-DEBA-48E9-A0D5-EB8FCECF6BD6}" srcOrd="3" destOrd="0" presId="urn:microsoft.com/office/officeart/2005/8/layout/default"/>
    <dgm:cxn modelId="{66D5D26A-2E5C-41E9-91F4-2D262146DCE2}" type="presParOf" srcId="{D530A095-A22F-4E0C-8188-26A4BF000F86}" destId="{32B21EAD-BD4E-4210-BAF2-C95C09E3B70A}" srcOrd="4" destOrd="0" presId="urn:microsoft.com/office/officeart/2005/8/layout/default"/>
    <dgm:cxn modelId="{5A81C7E0-B93E-403A-BAFE-F6BADD25D97F}" type="presParOf" srcId="{D530A095-A22F-4E0C-8188-26A4BF000F86}" destId="{312CC715-5A82-40DF-B3D2-FB6D0398F890}" srcOrd="5" destOrd="0" presId="urn:microsoft.com/office/officeart/2005/8/layout/default"/>
    <dgm:cxn modelId="{49FF81C6-3138-4872-AC0B-F88BAA3A5FAD}" type="presParOf" srcId="{D530A095-A22F-4E0C-8188-26A4BF000F86}" destId="{EA6204D1-EB9C-4CD1-A32A-F0E8846256DD}" srcOrd="6" destOrd="0" presId="urn:microsoft.com/office/officeart/2005/8/layout/default"/>
    <dgm:cxn modelId="{8A3F01F6-2BE8-401C-81C4-6D7F5ACE5452}" type="presParOf" srcId="{D530A095-A22F-4E0C-8188-26A4BF000F86}" destId="{C0B77641-7B50-4E9E-8E88-C5927777498C}" srcOrd="7" destOrd="0" presId="urn:microsoft.com/office/officeart/2005/8/layout/default"/>
    <dgm:cxn modelId="{7C904902-B839-4057-B2F1-D97C832E1EFA}" type="presParOf" srcId="{D530A095-A22F-4E0C-8188-26A4BF000F86}" destId="{45D21F84-146A-47F1-98BE-04020F27C6A1}" srcOrd="8" destOrd="0" presId="urn:microsoft.com/office/officeart/2005/8/layout/default"/>
    <dgm:cxn modelId="{98535428-CD5A-4915-B9D3-56B7A62A8289}" type="presParOf" srcId="{D530A095-A22F-4E0C-8188-26A4BF000F86}" destId="{D0B0D2E5-699C-4FA9-8AB4-800E850F279B}" srcOrd="9" destOrd="0" presId="urn:microsoft.com/office/officeart/2005/8/layout/default"/>
    <dgm:cxn modelId="{5923ED40-F2C7-4ACF-AE75-7C3A23799E43}" type="presParOf" srcId="{D530A095-A22F-4E0C-8188-26A4BF000F86}" destId="{70ECD303-10EF-4A3A-B19A-363ACCB96472}" srcOrd="10" destOrd="0" presId="urn:microsoft.com/office/officeart/2005/8/layout/default"/>
    <dgm:cxn modelId="{2A04BF17-BFC8-4AED-BE9E-886E0C07E805}" type="presParOf" srcId="{D530A095-A22F-4E0C-8188-26A4BF000F86}" destId="{9E7979B9-93AA-4F7C-9B83-27F28B78DF47}" srcOrd="11" destOrd="0" presId="urn:microsoft.com/office/officeart/2005/8/layout/default"/>
    <dgm:cxn modelId="{C0518C32-ACA4-4038-9041-ED5C24584BD7}" type="presParOf" srcId="{D530A095-A22F-4E0C-8188-26A4BF000F86}" destId="{ECE1FF1F-F5AE-4B98-82B3-23DE05134AB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8F26AD-D1B9-4B42-B78B-187875C63EA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12A2BBF-EE2E-4291-A25B-1E5B75EDA7E8}">
      <dgm:prSet/>
      <dgm:spPr/>
      <dgm:t>
        <a:bodyPr/>
        <a:lstStyle/>
        <a:p>
          <a:r>
            <a:rPr lang="pl-PL" b="1" dirty="0"/>
            <a:t>Obowiązki przedsiębiorcy wobec Urzędu Statystycznego </a:t>
          </a:r>
          <a:endParaRPr lang="en-US" dirty="0"/>
        </a:p>
      </dgm:t>
    </dgm:pt>
    <dgm:pt modelId="{F84F26C8-1BCC-43AF-867C-449B6F8519E4}" type="parTrans" cxnId="{76F7B4E8-B65E-4B6C-A562-2B50C5F48E84}">
      <dgm:prSet/>
      <dgm:spPr/>
      <dgm:t>
        <a:bodyPr/>
        <a:lstStyle/>
        <a:p>
          <a:endParaRPr lang="en-US"/>
        </a:p>
      </dgm:t>
    </dgm:pt>
    <dgm:pt modelId="{272AFA5C-9464-43BC-8BEB-5A71C5D3ACD8}" type="sibTrans" cxnId="{76F7B4E8-B65E-4B6C-A562-2B50C5F48E84}">
      <dgm:prSet/>
      <dgm:spPr/>
      <dgm:t>
        <a:bodyPr/>
        <a:lstStyle/>
        <a:p>
          <a:endParaRPr lang="en-US"/>
        </a:p>
      </dgm:t>
    </dgm:pt>
    <dgm:pt modelId="{35B1C0D0-ED02-41AC-9E97-3ACA8026B65A}">
      <dgm:prSet/>
      <dgm:spPr/>
      <dgm:t>
        <a:bodyPr/>
        <a:lstStyle/>
        <a:p>
          <a:r>
            <a:rPr lang="pl-PL" dirty="0"/>
            <a:t>Składanie sprawozdań statystycznych go Głównego Urzędu Statystycznego. Za niezłożenie może grozić grzywna w wysokości  5 000 zł.</a:t>
          </a:r>
          <a:endParaRPr lang="en-US" dirty="0"/>
        </a:p>
      </dgm:t>
    </dgm:pt>
    <dgm:pt modelId="{5DFAB8E2-7D20-4A64-863D-9649717F9B10}" type="parTrans" cxnId="{0049120E-E214-4354-AB36-75515F37C202}">
      <dgm:prSet/>
      <dgm:spPr/>
      <dgm:t>
        <a:bodyPr/>
        <a:lstStyle/>
        <a:p>
          <a:endParaRPr lang="en-US"/>
        </a:p>
      </dgm:t>
    </dgm:pt>
    <dgm:pt modelId="{1D158AA7-6EA5-4768-A6E3-A2ED53A04976}" type="sibTrans" cxnId="{0049120E-E214-4354-AB36-75515F37C202}">
      <dgm:prSet/>
      <dgm:spPr/>
      <dgm:t>
        <a:bodyPr/>
        <a:lstStyle/>
        <a:p>
          <a:endParaRPr lang="en-US"/>
        </a:p>
      </dgm:t>
    </dgm:pt>
    <dgm:pt modelId="{7AA38759-7F46-4381-AF88-99F26D751E2C}">
      <dgm:prSet/>
      <dgm:spPr/>
      <dgm:t>
        <a:bodyPr/>
        <a:lstStyle/>
        <a:p>
          <a:r>
            <a:rPr lang="pl-PL" b="1" dirty="0"/>
            <a:t>Obowiązki pracodawcy wobec pracowników</a:t>
          </a:r>
          <a:endParaRPr lang="en-US" dirty="0"/>
        </a:p>
      </dgm:t>
    </dgm:pt>
    <dgm:pt modelId="{FD1D9754-DC2D-4DF5-B8DA-C1F63427FADD}" type="parTrans" cxnId="{30C29A40-ED70-4B53-9F3D-8D79C90C6C5F}">
      <dgm:prSet/>
      <dgm:spPr/>
      <dgm:t>
        <a:bodyPr/>
        <a:lstStyle/>
        <a:p>
          <a:endParaRPr lang="en-US"/>
        </a:p>
      </dgm:t>
    </dgm:pt>
    <dgm:pt modelId="{16E40C4A-BE6B-46C2-9A7E-07708FF2FDAC}" type="sibTrans" cxnId="{30C29A40-ED70-4B53-9F3D-8D79C90C6C5F}">
      <dgm:prSet/>
      <dgm:spPr/>
      <dgm:t>
        <a:bodyPr/>
        <a:lstStyle/>
        <a:p>
          <a:endParaRPr lang="en-US"/>
        </a:p>
      </dgm:t>
    </dgm:pt>
    <dgm:pt modelId="{A1BD6585-7397-4CF0-AEFF-51D18B39E42B}">
      <dgm:prSet/>
      <dgm:spPr/>
      <dgm:t>
        <a:bodyPr/>
        <a:lstStyle/>
        <a:p>
          <a:r>
            <a:rPr lang="pl-PL" dirty="0"/>
            <a:t>Skierowanie pracowników na wstępne badania lekarskie do lekarza medycyny pracy</a:t>
          </a:r>
          <a:endParaRPr lang="en-US" dirty="0"/>
        </a:p>
      </dgm:t>
    </dgm:pt>
    <dgm:pt modelId="{6B93884D-8862-433F-B5D0-9556E891DD87}" type="parTrans" cxnId="{E42670E6-3541-495A-B97B-D2D990211FF4}">
      <dgm:prSet/>
      <dgm:spPr/>
      <dgm:t>
        <a:bodyPr/>
        <a:lstStyle/>
        <a:p>
          <a:endParaRPr lang="en-US"/>
        </a:p>
      </dgm:t>
    </dgm:pt>
    <dgm:pt modelId="{C23939CF-1CA8-46F9-B193-83ADFC718C61}" type="sibTrans" cxnId="{E42670E6-3541-495A-B97B-D2D990211FF4}">
      <dgm:prSet/>
      <dgm:spPr/>
      <dgm:t>
        <a:bodyPr/>
        <a:lstStyle/>
        <a:p>
          <a:endParaRPr lang="en-US"/>
        </a:p>
      </dgm:t>
    </dgm:pt>
    <dgm:pt modelId="{8949BB16-CC66-4286-9678-F07ED8EBA1CF}">
      <dgm:prSet/>
      <dgm:spPr/>
      <dgm:t>
        <a:bodyPr/>
        <a:lstStyle/>
        <a:p>
          <a:r>
            <a:rPr lang="pl-PL" dirty="0"/>
            <a:t>Jeżeli działasz na rynku spożywczym skierowanie pracownika na badania do Inspekcji Sanitarnej</a:t>
          </a:r>
          <a:endParaRPr lang="en-US" dirty="0"/>
        </a:p>
      </dgm:t>
    </dgm:pt>
    <dgm:pt modelId="{293A3D73-761D-41AC-90B4-BD61E49E0EF5}" type="parTrans" cxnId="{B2EAFD25-FA71-4273-B9B0-52141F94DAAB}">
      <dgm:prSet/>
      <dgm:spPr/>
      <dgm:t>
        <a:bodyPr/>
        <a:lstStyle/>
        <a:p>
          <a:endParaRPr lang="en-US"/>
        </a:p>
      </dgm:t>
    </dgm:pt>
    <dgm:pt modelId="{2C048B75-A5AA-4EFE-9EB5-8035547AD3AD}" type="sibTrans" cxnId="{B2EAFD25-FA71-4273-B9B0-52141F94DAAB}">
      <dgm:prSet/>
      <dgm:spPr/>
      <dgm:t>
        <a:bodyPr/>
        <a:lstStyle/>
        <a:p>
          <a:endParaRPr lang="en-US"/>
        </a:p>
      </dgm:t>
    </dgm:pt>
    <dgm:pt modelId="{54C2EAD4-E1DE-4C83-9DAB-8DE44212D5E4}">
      <dgm:prSet/>
      <dgm:spPr/>
      <dgm:t>
        <a:bodyPr/>
        <a:lstStyle/>
        <a:p>
          <a:r>
            <a:rPr lang="pl-PL" dirty="0"/>
            <a:t>Założenie teczki pracowniczej</a:t>
          </a:r>
          <a:endParaRPr lang="en-US" dirty="0"/>
        </a:p>
      </dgm:t>
    </dgm:pt>
    <dgm:pt modelId="{56F00492-8537-4EC7-B9CF-ECCBB8600447}" type="parTrans" cxnId="{D637CA9F-19D0-48B9-85B4-6A08011FE443}">
      <dgm:prSet/>
      <dgm:spPr/>
      <dgm:t>
        <a:bodyPr/>
        <a:lstStyle/>
        <a:p>
          <a:endParaRPr lang="en-US"/>
        </a:p>
      </dgm:t>
    </dgm:pt>
    <dgm:pt modelId="{821CEC75-480D-4C29-BA5A-55851A0DC409}" type="sibTrans" cxnId="{D637CA9F-19D0-48B9-85B4-6A08011FE443}">
      <dgm:prSet/>
      <dgm:spPr/>
      <dgm:t>
        <a:bodyPr/>
        <a:lstStyle/>
        <a:p>
          <a:endParaRPr lang="en-US"/>
        </a:p>
      </dgm:t>
    </dgm:pt>
    <dgm:pt modelId="{9923465D-7545-4749-80FB-CE9EBBC894B4}">
      <dgm:prSet/>
      <dgm:spPr/>
      <dgm:t>
        <a:bodyPr/>
        <a:lstStyle/>
        <a:p>
          <a:r>
            <a:rPr lang="pl-PL" dirty="0"/>
            <a:t>Prowadzenie ewidencji czasu pracy pracownika</a:t>
          </a:r>
          <a:endParaRPr lang="en-US" dirty="0"/>
        </a:p>
      </dgm:t>
    </dgm:pt>
    <dgm:pt modelId="{864FDFF2-7934-4769-8663-B91A1C6F3592}" type="parTrans" cxnId="{68B60125-34BD-4856-8878-73D65DC8100F}">
      <dgm:prSet/>
      <dgm:spPr/>
      <dgm:t>
        <a:bodyPr/>
        <a:lstStyle/>
        <a:p>
          <a:endParaRPr lang="en-US"/>
        </a:p>
      </dgm:t>
    </dgm:pt>
    <dgm:pt modelId="{B86D7EF3-74BD-4519-9FCD-71D0000ABF21}" type="sibTrans" cxnId="{68B60125-34BD-4856-8878-73D65DC8100F}">
      <dgm:prSet/>
      <dgm:spPr/>
      <dgm:t>
        <a:bodyPr/>
        <a:lstStyle/>
        <a:p>
          <a:endParaRPr lang="en-US"/>
        </a:p>
      </dgm:t>
    </dgm:pt>
    <dgm:pt modelId="{B227D8D9-129B-41A3-A88F-44497CAD0995}">
      <dgm:prSet/>
      <dgm:spPr/>
      <dgm:t>
        <a:bodyPr/>
        <a:lstStyle/>
        <a:p>
          <a:r>
            <a:rPr lang="pl-PL" dirty="0"/>
            <a:t>Prowadzenie listy obecności</a:t>
          </a:r>
          <a:endParaRPr lang="en-US" dirty="0"/>
        </a:p>
      </dgm:t>
    </dgm:pt>
    <dgm:pt modelId="{50FAA020-32B3-4C79-A76A-0BD8484408CE}" type="parTrans" cxnId="{4C29F011-02FC-4D0F-B3FE-77993994383E}">
      <dgm:prSet/>
      <dgm:spPr/>
      <dgm:t>
        <a:bodyPr/>
        <a:lstStyle/>
        <a:p>
          <a:endParaRPr lang="en-US"/>
        </a:p>
      </dgm:t>
    </dgm:pt>
    <dgm:pt modelId="{5049973D-00F5-4FB3-BFCB-F7C654F5657A}" type="sibTrans" cxnId="{4C29F011-02FC-4D0F-B3FE-77993994383E}">
      <dgm:prSet/>
      <dgm:spPr/>
      <dgm:t>
        <a:bodyPr/>
        <a:lstStyle/>
        <a:p>
          <a:endParaRPr lang="en-US"/>
        </a:p>
      </dgm:t>
    </dgm:pt>
    <dgm:pt modelId="{B980FAA6-5F8B-48B5-A5BD-58F4308695AC}">
      <dgm:prSet/>
      <dgm:spPr/>
      <dgm:t>
        <a:bodyPr/>
        <a:lstStyle/>
        <a:p>
          <a:r>
            <a:rPr lang="pl-PL" b="1" dirty="0"/>
            <a:t>Dokumenty pracownicze muszą być przechowywane przez 50 lat</a:t>
          </a:r>
          <a:endParaRPr lang="en-US" dirty="0"/>
        </a:p>
      </dgm:t>
    </dgm:pt>
    <dgm:pt modelId="{812AB8EE-652C-4575-8215-F93F2FF3209C}" type="parTrans" cxnId="{2B47E70F-90DE-4B52-93B7-1E67E48929F6}">
      <dgm:prSet/>
      <dgm:spPr/>
      <dgm:t>
        <a:bodyPr/>
        <a:lstStyle/>
        <a:p>
          <a:endParaRPr lang="en-US"/>
        </a:p>
      </dgm:t>
    </dgm:pt>
    <dgm:pt modelId="{BBFA3DBB-BF39-4630-A0FB-32E407D3266E}" type="sibTrans" cxnId="{2B47E70F-90DE-4B52-93B7-1E67E48929F6}">
      <dgm:prSet/>
      <dgm:spPr/>
      <dgm:t>
        <a:bodyPr/>
        <a:lstStyle/>
        <a:p>
          <a:endParaRPr lang="en-US"/>
        </a:p>
      </dgm:t>
    </dgm:pt>
    <dgm:pt modelId="{7F75BE21-2A13-4D98-98D6-2BE3599DF0CD}" type="pres">
      <dgm:prSet presAssocID="{968F26AD-D1B9-4B42-B78B-187875C63EAE}" presName="linear" presStyleCnt="0">
        <dgm:presLayoutVars>
          <dgm:animLvl val="lvl"/>
          <dgm:resizeHandles val="exact"/>
        </dgm:presLayoutVars>
      </dgm:prSet>
      <dgm:spPr/>
    </dgm:pt>
    <dgm:pt modelId="{948A5FD1-626F-4625-8F18-513C6AD1E02E}" type="pres">
      <dgm:prSet presAssocID="{712A2BBF-EE2E-4291-A25B-1E5B75EDA7E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259A6B2-271D-4F3D-B6D8-C8264EECEFF8}" type="pres">
      <dgm:prSet presAssocID="{712A2BBF-EE2E-4291-A25B-1E5B75EDA7E8}" presName="childText" presStyleLbl="revTx" presStyleIdx="0" presStyleCnt="2">
        <dgm:presLayoutVars>
          <dgm:bulletEnabled val="1"/>
        </dgm:presLayoutVars>
      </dgm:prSet>
      <dgm:spPr/>
    </dgm:pt>
    <dgm:pt modelId="{E2F0FD8C-669F-45BB-9191-7F51D7046F9E}" type="pres">
      <dgm:prSet presAssocID="{7AA38759-7F46-4381-AF88-99F26D751E2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BDE9DF5-F0CF-4A91-8F1A-D0F90BD534E4}" type="pres">
      <dgm:prSet presAssocID="{7AA38759-7F46-4381-AF88-99F26D751E2C}" presName="childText" presStyleLbl="revTx" presStyleIdx="1" presStyleCnt="2">
        <dgm:presLayoutVars>
          <dgm:bulletEnabled val="1"/>
        </dgm:presLayoutVars>
      </dgm:prSet>
      <dgm:spPr/>
    </dgm:pt>
    <dgm:pt modelId="{79AA8E1B-7311-41BF-9193-20EA5D1070E5}" type="pres">
      <dgm:prSet presAssocID="{B980FAA6-5F8B-48B5-A5BD-58F4308695A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049120E-E214-4354-AB36-75515F37C202}" srcId="{712A2BBF-EE2E-4291-A25B-1E5B75EDA7E8}" destId="{35B1C0D0-ED02-41AC-9E97-3ACA8026B65A}" srcOrd="0" destOrd="0" parTransId="{5DFAB8E2-7D20-4A64-863D-9649717F9B10}" sibTransId="{1D158AA7-6EA5-4768-A6E3-A2ED53A04976}"/>
    <dgm:cxn modelId="{2B47E70F-90DE-4B52-93B7-1E67E48929F6}" srcId="{968F26AD-D1B9-4B42-B78B-187875C63EAE}" destId="{B980FAA6-5F8B-48B5-A5BD-58F4308695AC}" srcOrd="2" destOrd="0" parTransId="{812AB8EE-652C-4575-8215-F93F2FF3209C}" sibTransId="{BBFA3DBB-BF39-4630-A0FB-32E407D3266E}"/>
    <dgm:cxn modelId="{4C29F011-02FC-4D0F-B3FE-77993994383E}" srcId="{7AA38759-7F46-4381-AF88-99F26D751E2C}" destId="{B227D8D9-129B-41A3-A88F-44497CAD0995}" srcOrd="4" destOrd="0" parTransId="{50FAA020-32B3-4C79-A76A-0BD8484408CE}" sibTransId="{5049973D-00F5-4FB3-BFCB-F7C654F5657A}"/>
    <dgm:cxn modelId="{0085B717-15EE-4AC9-B9E7-342577597816}" type="presOf" srcId="{A1BD6585-7397-4CF0-AEFF-51D18B39E42B}" destId="{3BDE9DF5-F0CF-4A91-8F1A-D0F90BD534E4}" srcOrd="0" destOrd="0" presId="urn:microsoft.com/office/officeart/2005/8/layout/vList2"/>
    <dgm:cxn modelId="{68B60125-34BD-4856-8878-73D65DC8100F}" srcId="{7AA38759-7F46-4381-AF88-99F26D751E2C}" destId="{9923465D-7545-4749-80FB-CE9EBBC894B4}" srcOrd="3" destOrd="0" parTransId="{864FDFF2-7934-4769-8663-B91A1C6F3592}" sibTransId="{B86D7EF3-74BD-4519-9FCD-71D0000ABF21}"/>
    <dgm:cxn modelId="{B2EAFD25-FA71-4273-B9B0-52141F94DAAB}" srcId="{7AA38759-7F46-4381-AF88-99F26D751E2C}" destId="{8949BB16-CC66-4286-9678-F07ED8EBA1CF}" srcOrd="1" destOrd="0" parTransId="{293A3D73-761D-41AC-90B4-BD61E49E0EF5}" sibTransId="{2C048B75-A5AA-4EFE-9EB5-8035547AD3AD}"/>
    <dgm:cxn modelId="{F0A2C43A-02EC-4A19-BA1F-183F9B108A38}" type="presOf" srcId="{9923465D-7545-4749-80FB-CE9EBBC894B4}" destId="{3BDE9DF5-F0CF-4A91-8F1A-D0F90BD534E4}" srcOrd="0" destOrd="3" presId="urn:microsoft.com/office/officeart/2005/8/layout/vList2"/>
    <dgm:cxn modelId="{30C29A40-ED70-4B53-9F3D-8D79C90C6C5F}" srcId="{968F26AD-D1B9-4B42-B78B-187875C63EAE}" destId="{7AA38759-7F46-4381-AF88-99F26D751E2C}" srcOrd="1" destOrd="0" parTransId="{FD1D9754-DC2D-4DF5-B8DA-C1F63427FADD}" sibTransId="{16E40C4A-BE6B-46C2-9A7E-07708FF2FDAC}"/>
    <dgm:cxn modelId="{FF56AB5D-DB81-4D89-964C-161AD34859A0}" type="presOf" srcId="{54C2EAD4-E1DE-4C83-9DAB-8DE44212D5E4}" destId="{3BDE9DF5-F0CF-4A91-8F1A-D0F90BD534E4}" srcOrd="0" destOrd="2" presId="urn:microsoft.com/office/officeart/2005/8/layout/vList2"/>
    <dgm:cxn modelId="{F6743E64-3C56-46D1-8CCB-F0C9B7ACF057}" type="presOf" srcId="{712A2BBF-EE2E-4291-A25B-1E5B75EDA7E8}" destId="{948A5FD1-626F-4625-8F18-513C6AD1E02E}" srcOrd="0" destOrd="0" presId="urn:microsoft.com/office/officeart/2005/8/layout/vList2"/>
    <dgm:cxn modelId="{D637CA9F-19D0-48B9-85B4-6A08011FE443}" srcId="{7AA38759-7F46-4381-AF88-99F26D751E2C}" destId="{54C2EAD4-E1DE-4C83-9DAB-8DE44212D5E4}" srcOrd="2" destOrd="0" parTransId="{56F00492-8537-4EC7-B9CF-ECCBB8600447}" sibTransId="{821CEC75-480D-4C29-BA5A-55851A0DC409}"/>
    <dgm:cxn modelId="{DA514AA8-AB27-4432-98B5-3F32C15C3402}" type="presOf" srcId="{8949BB16-CC66-4286-9678-F07ED8EBA1CF}" destId="{3BDE9DF5-F0CF-4A91-8F1A-D0F90BD534E4}" srcOrd="0" destOrd="1" presId="urn:microsoft.com/office/officeart/2005/8/layout/vList2"/>
    <dgm:cxn modelId="{1D3A33AA-25D0-4F6B-A19A-F684E5AFD0D3}" type="presOf" srcId="{35B1C0D0-ED02-41AC-9E97-3ACA8026B65A}" destId="{7259A6B2-271D-4F3D-B6D8-C8264EECEFF8}" srcOrd="0" destOrd="0" presId="urn:microsoft.com/office/officeart/2005/8/layout/vList2"/>
    <dgm:cxn modelId="{5AEBD6B8-547B-49D8-AA52-3DE2299CCFAC}" type="presOf" srcId="{B980FAA6-5F8B-48B5-A5BD-58F4308695AC}" destId="{79AA8E1B-7311-41BF-9193-20EA5D1070E5}" srcOrd="0" destOrd="0" presId="urn:microsoft.com/office/officeart/2005/8/layout/vList2"/>
    <dgm:cxn modelId="{4C81A7D7-ABEF-49D0-BE21-2F60DB708D02}" type="presOf" srcId="{7AA38759-7F46-4381-AF88-99F26D751E2C}" destId="{E2F0FD8C-669F-45BB-9191-7F51D7046F9E}" srcOrd="0" destOrd="0" presId="urn:microsoft.com/office/officeart/2005/8/layout/vList2"/>
    <dgm:cxn modelId="{E42670E6-3541-495A-B97B-D2D990211FF4}" srcId="{7AA38759-7F46-4381-AF88-99F26D751E2C}" destId="{A1BD6585-7397-4CF0-AEFF-51D18B39E42B}" srcOrd="0" destOrd="0" parTransId="{6B93884D-8862-433F-B5D0-9556E891DD87}" sibTransId="{C23939CF-1CA8-46F9-B193-83ADFC718C61}"/>
    <dgm:cxn modelId="{76F7B4E8-B65E-4B6C-A562-2B50C5F48E84}" srcId="{968F26AD-D1B9-4B42-B78B-187875C63EAE}" destId="{712A2BBF-EE2E-4291-A25B-1E5B75EDA7E8}" srcOrd="0" destOrd="0" parTransId="{F84F26C8-1BCC-43AF-867C-449B6F8519E4}" sibTransId="{272AFA5C-9464-43BC-8BEB-5A71C5D3ACD8}"/>
    <dgm:cxn modelId="{8B611DF1-A293-4B3A-8846-E634F8A6D0DD}" type="presOf" srcId="{968F26AD-D1B9-4B42-B78B-187875C63EAE}" destId="{7F75BE21-2A13-4D98-98D6-2BE3599DF0CD}" srcOrd="0" destOrd="0" presId="urn:microsoft.com/office/officeart/2005/8/layout/vList2"/>
    <dgm:cxn modelId="{03C295FA-8999-44B4-B86D-1AB5580C118A}" type="presOf" srcId="{B227D8D9-129B-41A3-A88F-44497CAD0995}" destId="{3BDE9DF5-F0CF-4A91-8F1A-D0F90BD534E4}" srcOrd="0" destOrd="4" presId="urn:microsoft.com/office/officeart/2005/8/layout/vList2"/>
    <dgm:cxn modelId="{103FC0D1-6FC8-4BCC-AF53-0FDCFFE2EB80}" type="presParOf" srcId="{7F75BE21-2A13-4D98-98D6-2BE3599DF0CD}" destId="{948A5FD1-626F-4625-8F18-513C6AD1E02E}" srcOrd="0" destOrd="0" presId="urn:microsoft.com/office/officeart/2005/8/layout/vList2"/>
    <dgm:cxn modelId="{E291DB4B-85D1-41EF-808E-6FBDB933BA7C}" type="presParOf" srcId="{7F75BE21-2A13-4D98-98D6-2BE3599DF0CD}" destId="{7259A6B2-271D-4F3D-B6D8-C8264EECEFF8}" srcOrd="1" destOrd="0" presId="urn:microsoft.com/office/officeart/2005/8/layout/vList2"/>
    <dgm:cxn modelId="{BC97DF1B-38D9-420D-B5F2-FB486A1E2C85}" type="presParOf" srcId="{7F75BE21-2A13-4D98-98D6-2BE3599DF0CD}" destId="{E2F0FD8C-669F-45BB-9191-7F51D7046F9E}" srcOrd="2" destOrd="0" presId="urn:microsoft.com/office/officeart/2005/8/layout/vList2"/>
    <dgm:cxn modelId="{6041439C-DD9A-473A-B0D1-7CD1AC2ED695}" type="presParOf" srcId="{7F75BE21-2A13-4D98-98D6-2BE3599DF0CD}" destId="{3BDE9DF5-F0CF-4A91-8F1A-D0F90BD534E4}" srcOrd="3" destOrd="0" presId="urn:microsoft.com/office/officeart/2005/8/layout/vList2"/>
    <dgm:cxn modelId="{B042C875-C9A6-4397-922D-1B8B284673A5}" type="presParOf" srcId="{7F75BE21-2A13-4D98-98D6-2BE3599DF0CD}" destId="{79AA8E1B-7311-41BF-9193-20EA5D1070E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EEDE2-DDE9-4941-8B48-A5759645DDD2}">
      <dsp:nvSpPr>
        <dsp:cNvPr id="0" name=""/>
        <dsp:cNvSpPr/>
      </dsp:nvSpPr>
      <dsp:spPr>
        <a:xfrm>
          <a:off x="3080" y="488607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1. ewidencja przychodów</a:t>
          </a:r>
          <a:endParaRPr lang="en-US" sz="2300" kern="1200" dirty="0"/>
        </a:p>
      </dsp:txBody>
      <dsp:txXfrm>
        <a:off x="3080" y="488607"/>
        <a:ext cx="2444055" cy="1466433"/>
      </dsp:txXfrm>
    </dsp:sp>
    <dsp:sp modelId="{C618F2CF-6675-470B-98DF-EEEE5065F1EF}">
      <dsp:nvSpPr>
        <dsp:cNvPr id="0" name=""/>
        <dsp:cNvSpPr/>
      </dsp:nvSpPr>
      <dsp:spPr>
        <a:xfrm>
          <a:off x="2691541" y="488607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2. ewidencja środków trwałych</a:t>
          </a:r>
          <a:endParaRPr lang="en-US" sz="2300" kern="1200" dirty="0"/>
        </a:p>
      </dsp:txBody>
      <dsp:txXfrm>
        <a:off x="2691541" y="488607"/>
        <a:ext cx="2444055" cy="1466433"/>
      </dsp:txXfrm>
    </dsp:sp>
    <dsp:sp modelId="{32B21EAD-BD4E-4210-BAF2-C95C09E3B70A}">
      <dsp:nvSpPr>
        <dsp:cNvPr id="0" name=""/>
        <dsp:cNvSpPr/>
      </dsp:nvSpPr>
      <dsp:spPr>
        <a:xfrm>
          <a:off x="5380002" y="488607"/>
          <a:ext cx="2444055" cy="14664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3. ewidencja wyposażenia</a:t>
          </a:r>
          <a:endParaRPr lang="en-US" sz="2300" kern="1200" dirty="0"/>
        </a:p>
      </dsp:txBody>
      <dsp:txXfrm>
        <a:off x="5380002" y="488607"/>
        <a:ext cx="2444055" cy="1466433"/>
      </dsp:txXfrm>
    </dsp:sp>
    <dsp:sp modelId="{EA6204D1-EB9C-4CD1-A32A-F0E8846256DD}">
      <dsp:nvSpPr>
        <dsp:cNvPr id="0" name=""/>
        <dsp:cNvSpPr/>
      </dsp:nvSpPr>
      <dsp:spPr>
        <a:xfrm>
          <a:off x="8068463" y="488607"/>
          <a:ext cx="2444055" cy="14664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4. podatkowa księga przychodów i rozchodów</a:t>
          </a:r>
          <a:endParaRPr lang="en-US" sz="2300" kern="1200" dirty="0"/>
        </a:p>
      </dsp:txBody>
      <dsp:txXfrm>
        <a:off x="8068463" y="488607"/>
        <a:ext cx="2444055" cy="1466433"/>
      </dsp:txXfrm>
    </dsp:sp>
    <dsp:sp modelId="{45D21F84-146A-47F1-98BE-04020F27C6A1}">
      <dsp:nvSpPr>
        <dsp:cNvPr id="0" name=""/>
        <dsp:cNvSpPr/>
      </dsp:nvSpPr>
      <dsp:spPr>
        <a:xfrm>
          <a:off x="1347311" y="2199446"/>
          <a:ext cx="2444055" cy="14664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5. ewidencja pracownicza</a:t>
          </a:r>
          <a:endParaRPr lang="en-US" sz="2300" kern="1200" dirty="0"/>
        </a:p>
      </dsp:txBody>
      <dsp:txXfrm>
        <a:off x="1347311" y="2199446"/>
        <a:ext cx="2444055" cy="1466433"/>
      </dsp:txXfrm>
    </dsp:sp>
    <dsp:sp modelId="{70ECD303-10EF-4A3A-B19A-363ACCB96472}">
      <dsp:nvSpPr>
        <dsp:cNvPr id="0" name=""/>
        <dsp:cNvSpPr/>
      </dsp:nvSpPr>
      <dsp:spPr>
        <a:xfrm>
          <a:off x="4035772" y="2199446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6. podatkowa księga przychodów i rozchodów </a:t>
          </a:r>
          <a:endParaRPr lang="en-US" sz="2300" kern="1200" dirty="0"/>
        </a:p>
      </dsp:txBody>
      <dsp:txXfrm>
        <a:off x="4035772" y="2199446"/>
        <a:ext cx="2444055" cy="1466433"/>
      </dsp:txXfrm>
    </dsp:sp>
    <dsp:sp modelId="{ECE1FF1F-F5AE-4B98-82B3-23DE05134AB6}">
      <dsp:nvSpPr>
        <dsp:cNvPr id="0" name=""/>
        <dsp:cNvSpPr/>
      </dsp:nvSpPr>
      <dsp:spPr>
        <a:xfrm>
          <a:off x="6724233" y="2199446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7. ewidencja pracownicza</a:t>
          </a:r>
          <a:endParaRPr lang="en-US" sz="2300" kern="1200" dirty="0"/>
        </a:p>
      </dsp:txBody>
      <dsp:txXfrm>
        <a:off x="6724233" y="2199446"/>
        <a:ext cx="2444055" cy="1466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A5FD1-626F-4625-8F18-513C6AD1E02E}">
      <dsp:nvSpPr>
        <dsp:cNvPr id="0" name=""/>
        <dsp:cNvSpPr/>
      </dsp:nvSpPr>
      <dsp:spPr>
        <a:xfrm>
          <a:off x="0" y="90940"/>
          <a:ext cx="6900512" cy="8739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/>
            <a:t>Obowiązki przedsiębiorcy wobec Urzędu Statystycznego </a:t>
          </a:r>
          <a:endParaRPr lang="en-US" sz="2200" kern="1200" dirty="0"/>
        </a:p>
      </dsp:txBody>
      <dsp:txXfrm>
        <a:off x="42663" y="133603"/>
        <a:ext cx="6815186" cy="788627"/>
      </dsp:txXfrm>
    </dsp:sp>
    <dsp:sp modelId="{7259A6B2-271D-4F3D-B6D8-C8264EECEFF8}">
      <dsp:nvSpPr>
        <dsp:cNvPr id="0" name=""/>
        <dsp:cNvSpPr/>
      </dsp:nvSpPr>
      <dsp:spPr>
        <a:xfrm>
          <a:off x="0" y="964893"/>
          <a:ext cx="6900512" cy="774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700" kern="1200" dirty="0"/>
            <a:t>Składanie sprawozdań statystycznych go Głównego Urzędu Statystycznego. Za niezłożenie może grozić grzywna w wysokości  5 000 zł.</a:t>
          </a:r>
          <a:endParaRPr lang="en-US" sz="1700" kern="1200" dirty="0"/>
        </a:p>
      </dsp:txBody>
      <dsp:txXfrm>
        <a:off x="0" y="964893"/>
        <a:ext cx="6900512" cy="774180"/>
      </dsp:txXfrm>
    </dsp:sp>
    <dsp:sp modelId="{E2F0FD8C-669F-45BB-9191-7F51D7046F9E}">
      <dsp:nvSpPr>
        <dsp:cNvPr id="0" name=""/>
        <dsp:cNvSpPr/>
      </dsp:nvSpPr>
      <dsp:spPr>
        <a:xfrm>
          <a:off x="0" y="1739073"/>
          <a:ext cx="6900512" cy="873953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/>
            <a:t>Obowiązki pracodawcy wobec pracowników</a:t>
          </a:r>
          <a:endParaRPr lang="en-US" sz="2200" kern="1200" dirty="0"/>
        </a:p>
      </dsp:txBody>
      <dsp:txXfrm>
        <a:off x="42663" y="1781736"/>
        <a:ext cx="6815186" cy="788627"/>
      </dsp:txXfrm>
    </dsp:sp>
    <dsp:sp modelId="{3BDE9DF5-F0CF-4A91-8F1A-D0F90BD534E4}">
      <dsp:nvSpPr>
        <dsp:cNvPr id="0" name=""/>
        <dsp:cNvSpPr/>
      </dsp:nvSpPr>
      <dsp:spPr>
        <a:xfrm>
          <a:off x="0" y="2613027"/>
          <a:ext cx="6900512" cy="1958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700" kern="1200" dirty="0"/>
            <a:t>Skierowanie pracowników na wstępne badania lekarskie do lekarza medycyny pracy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700" kern="1200" dirty="0"/>
            <a:t>Jeżeli działasz na rynku spożywczym skierowanie pracownika na badania do Inspekcji Sanitarnej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700" kern="1200" dirty="0"/>
            <a:t>Założenie teczki pracowniczej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700" kern="1200" dirty="0"/>
            <a:t>Prowadzenie ewidencji czasu pracy pracownika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700" kern="1200" dirty="0"/>
            <a:t>Prowadzenie listy obecności</a:t>
          </a:r>
          <a:endParaRPr lang="en-US" sz="1700" kern="1200" dirty="0"/>
        </a:p>
      </dsp:txBody>
      <dsp:txXfrm>
        <a:off x="0" y="2613027"/>
        <a:ext cx="6900512" cy="1958220"/>
      </dsp:txXfrm>
    </dsp:sp>
    <dsp:sp modelId="{79AA8E1B-7311-41BF-9193-20EA5D1070E5}">
      <dsp:nvSpPr>
        <dsp:cNvPr id="0" name=""/>
        <dsp:cNvSpPr/>
      </dsp:nvSpPr>
      <dsp:spPr>
        <a:xfrm>
          <a:off x="0" y="4571247"/>
          <a:ext cx="6900512" cy="873953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/>
            <a:t>Dokumenty pracownicze muszą być przechowywane przez 50 lat</a:t>
          </a:r>
          <a:endParaRPr lang="en-US" sz="2200" kern="1200" dirty="0"/>
        </a:p>
      </dsp:txBody>
      <dsp:txXfrm>
        <a:off x="42663" y="4613910"/>
        <a:ext cx="6815186" cy="788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802F51-E1DD-448A-9442-43DFEDAA4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F904D5E-3F8E-4F78-B1E3-D276FC726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E140E3B-3A09-427B-80E8-6E4AAA69D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29C-5E60-480B-BBA2-4623D6263709}" type="datetimeFigureOut">
              <a:rPr lang="pl-PL" smtClean="0"/>
              <a:t>27.04.2021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27AED23-690C-4C6C-93B2-7265C3B8E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C08DDF7-35CF-4DDD-85F4-4BE323904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5C51-A283-4311-AF38-0B5495A7CB7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45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DCE5BD-C0B4-495D-8E6C-ED45EBF31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77B6095-D07C-460B-A2BA-5BA4239B5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38474D1-76F2-4A59-8AC6-7DE2B4B2A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29C-5E60-480B-BBA2-4623D6263709}" type="datetimeFigureOut">
              <a:rPr lang="pl-PL" smtClean="0"/>
              <a:t>27.04.2021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DB4CAE4-BDC4-40F0-9BF4-D663809FD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636B7DA-2968-4F5D-953A-775D0507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5C51-A283-4311-AF38-0B5495A7CB7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074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17845F6-5959-4BBE-A142-8B37EA8D76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EAC95D4-38D5-4077-ACEF-F2D494E5AC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F658DD6-CA69-48FD-BBDD-A70E3324B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29C-5E60-480B-BBA2-4623D6263709}" type="datetimeFigureOut">
              <a:rPr lang="pl-PL" smtClean="0"/>
              <a:t>27.04.2021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3F513B0-D727-4E70-A72C-A7BB1D431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BC6A00F-A979-4E4C-B970-5877131E8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5C51-A283-4311-AF38-0B5495A7CB7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728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AF56F2-0FA5-4A24-99B3-1D72983BE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68AEC6-92E2-4302-AF89-E7516A140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CAFEF18-29F7-488F-A37E-32FB633C1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29C-5E60-480B-BBA2-4623D6263709}" type="datetimeFigureOut">
              <a:rPr lang="pl-PL" smtClean="0"/>
              <a:t>27.04.2021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787AE77-31CD-4411-9ADC-619F29C92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8DC8AA6-A75A-4D4D-8B0C-2EE73D80D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5C51-A283-4311-AF38-0B5495A7CB7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196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110EDC-00CC-4E35-BEA8-264B7C8B2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D983075-BDB2-4B26-AB73-1882C9886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159CDC2-4173-44E5-B265-CD1BC84E7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29C-5E60-480B-BBA2-4623D6263709}" type="datetimeFigureOut">
              <a:rPr lang="pl-PL" smtClean="0"/>
              <a:t>27.04.2021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C8E813E-EF4A-4C21-B022-E77E9314E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662615C-8656-4CDD-A6BE-EEE19273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5C51-A283-4311-AF38-0B5495A7CB7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045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004606-A03C-44C8-9CF4-2026AFC06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B91691-6A84-4DDE-8814-68CA2484FE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21D2579-39C2-4788-8F53-1CF31DD0E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CD3FB03-4A5A-4E61-B191-B49722FF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29C-5E60-480B-BBA2-4623D6263709}" type="datetimeFigureOut">
              <a:rPr lang="pl-PL" smtClean="0"/>
              <a:t>27.04.2021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42BA090-A160-4BCE-80B9-FA8C62C5C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8ABC183-7DD0-4CF4-8B1F-C35464C38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5C51-A283-4311-AF38-0B5495A7CB7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390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E7E8E6-8421-4C01-90D5-E40FBC7DD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082E0F4-E5E1-47C6-9938-31A2E7DDF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59B7D23-A88B-4F27-9EF5-9A7344A90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5EF9A92-5AC8-451C-9854-7B1DEA7F13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1AF18DE-3479-4BF0-AC76-CA872B5356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7FEF3FC-1B24-4660-849B-64887F065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29C-5E60-480B-BBA2-4623D6263709}" type="datetimeFigureOut">
              <a:rPr lang="pl-PL" smtClean="0"/>
              <a:t>27.04.2021</a:t>
            </a:fld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B9AB010-58E2-45C8-9E5A-686EEFA05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B590A57-9340-417C-91D3-C8C20A13D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5C51-A283-4311-AF38-0B5495A7CB7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349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C2A2CC-BDD4-450F-906F-25F0588FE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32186A1-39DD-46F5-8112-6EBACD1C0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29C-5E60-480B-BBA2-4623D6263709}" type="datetimeFigureOut">
              <a:rPr lang="pl-PL" smtClean="0"/>
              <a:t>27.04.2021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AD2A366-E1D7-403B-8EA2-344BD0D56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DB2C5D2-0493-43C1-8C6B-AF10290E4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5C51-A283-4311-AF38-0B5495A7CB7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426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BEEC952-DF6E-46AF-8C9D-D756F2DD2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29C-5E60-480B-BBA2-4623D6263709}" type="datetimeFigureOut">
              <a:rPr lang="pl-PL" smtClean="0"/>
              <a:t>27.04.2021</a:t>
            </a:fld>
            <a:endParaRPr lang="pl-PL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09202B5-8507-497B-8795-FBCD6961E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32F6507-41EF-4A92-8256-001B8F2B3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5C51-A283-4311-AF38-0B5495A7CB7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026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C5F958-225A-44EF-A08B-E1456C8B3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0845F8-3DFE-4940-A5D1-EA380467E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D8EF088-E659-40A2-B5F2-055FC357C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7669042-6F02-41F3-AB68-82953C504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29C-5E60-480B-BBA2-4623D6263709}" type="datetimeFigureOut">
              <a:rPr lang="pl-PL" smtClean="0"/>
              <a:t>27.04.2021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4C4CE85-E7DD-4E17-9B54-8373C51ED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59424D2-8ABD-4EE7-ABA3-40C71EF30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5C51-A283-4311-AF38-0B5495A7CB7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4305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EE576E-D7CC-405F-8BD0-C4281F80D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9F9BD56-3D9B-4FE3-941A-13703BDB0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6848E0F-2ED5-4119-9903-371C7666F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EE87416-A4A0-469F-971B-6A8EF619D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29C-5E60-480B-BBA2-4623D6263709}" type="datetimeFigureOut">
              <a:rPr lang="pl-PL" smtClean="0"/>
              <a:t>27.04.2021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FF49A5E-16EE-4527-AE0B-610ED15C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C2CAC1F-F58D-4A8F-8393-75F3D08C4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5C51-A283-4311-AF38-0B5495A7CB7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145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1F1166E-9753-44D6-B17E-6E8C88DDE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7D1F487-1586-4112-81F5-4FDE7D929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F1407BA-E7C2-434C-B268-1BF3450AA1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C329C-5E60-480B-BBA2-4623D6263709}" type="datetimeFigureOut">
              <a:rPr lang="pl-PL" smtClean="0"/>
              <a:t>27.04.2021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A48DA45-AC4F-49EC-8D7C-8D912499B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9D86C11-CAF7-44C9-96E5-42948BA6F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45C51-A283-4311-AF38-0B5495A7CB7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656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rank_Bettge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8FDD60BA-1BE5-4014-8ED6-9763C15A4A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8E2A3AF-AD8C-44E1-95C3-EF54EEF9A7D5}"/>
              </a:ext>
            </a:extLst>
          </p:cNvPr>
          <p:cNvSpPr txBox="1"/>
          <p:nvPr/>
        </p:nvSpPr>
        <p:spPr>
          <a:xfrm>
            <a:off x="709448" y="1913950"/>
            <a:ext cx="4204137" cy="1342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Mój biznes</a:t>
            </a:r>
          </a:p>
        </p:txBody>
      </p:sp>
      <p:cxnSp>
        <p:nvCxnSpPr>
          <p:cNvPr id="21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EBEE639-E32F-47EF-85C2-8060B22BAB94}"/>
              </a:ext>
            </a:extLst>
          </p:cNvPr>
          <p:cNvSpPr txBox="1"/>
          <p:nvPr/>
        </p:nvSpPr>
        <p:spPr>
          <a:xfrm>
            <a:off x="525516" y="3417573"/>
            <a:ext cx="4593021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b="1" i="0" dirty="0">
                <a:effectLst/>
              </a:rPr>
              <a:t>„Nie sądzę, by ktokolwiek urodził się ze smykałką do handlu.</a:t>
            </a:r>
            <a:br>
              <a:rPr lang="en-US" b="1" i="0" dirty="0">
                <a:effectLst/>
              </a:rPr>
            </a:br>
            <a:r>
              <a:rPr lang="en-US" b="1" i="0" dirty="0">
                <a:effectLst/>
              </a:rPr>
              <a:t>Za to każdy z nas może zostać tym, kim zechce”.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i="0" u="sng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Frank Bettger</a:t>
            </a:r>
            <a:endParaRPr lang="en-US" i="0" u="sng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9254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E16CDC5-D439-4F42-95F3-04F516168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369" y="294538"/>
            <a:ext cx="10676999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Obowiązki pracodawcy w zakresie BHP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631B75F-C0D5-48F7-9960-B9FD8471F29A}"/>
              </a:ext>
            </a:extLst>
          </p:cNvPr>
          <p:cNvSpPr txBox="1"/>
          <p:nvPr/>
        </p:nvSpPr>
        <p:spPr>
          <a:xfrm>
            <a:off x="821369" y="1885279"/>
            <a:ext cx="10676999" cy="4378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200" b="0" i="0" dirty="0">
                <a:effectLst/>
              </a:rPr>
              <a:t>Zanim pracownicy podejmą prace na danym stanowisku, musisz skierować ich na wstępne szkolenie BHP. Obejmuje ono dwa etapy, potwierdza je karta szkolenia: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b="0" i="0" dirty="0">
              <a:effectLst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i="0" dirty="0">
                <a:effectLst/>
              </a:rPr>
              <a:t>instruktaż ogólny</a:t>
            </a:r>
            <a:r>
              <a:rPr lang="en-US" sz="2200" b="0" i="0" dirty="0">
                <a:effectLst/>
              </a:rPr>
              <a:t> - powinien zapewnić uczestnikom szkolenia zapoznanie się </a:t>
            </a:r>
            <a:br>
              <a:rPr lang="pl-PL" sz="2200" b="0" i="0" dirty="0">
                <a:effectLst/>
              </a:rPr>
            </a:br>
            <a:r>
              <a:rPr lang="en-US" sz="2200" b="0" i="0" dirty="0">
                <a:effectLst/>
              </a:rPr>
              <a:t>z podstawowymi przepisami bezpieczeństwa i higieny pracy. Przeprowadza go pracownik służby bhp (pracodawca zatrudniający więcej niż 100 pracowników tworzy służbę bhp; jeśli pracodawca nie ma takiego obowiązku, może zlecić wykonanie szkolenia firmie zewnętrznej zajmującej się organizowaniem i prowadzeniem szkoleń z zakresu bhp)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i="0" dirty="0">
                <a:effectLst/>
              </a:rPr>
              <a:t>instruktaż stanowiskowy</a:t>
            </a:r>
            <a:r>
              <a:rPr lang="en-US" sz="2200" b="0" i="0" dirty="0">
                <a:effectLst/>
              </a:rPr>
              <a:t> - powinien odbyć się przed dopuszczeniem pracownika do wykonania pracy na określonym stanowisku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b="0" i="0" dirty="0">
              <a:effectLst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200" b="1" i="0" dirty="0">
                <a:effectLst/>
              </a:rPr>
              <a:t>Pamiętaj</a:t>
            </a:r>
            <a:r>
              <a:rPr lang="en-US" sz="2200" b="0" i="0" dirty="0">
                <a:effectLst/>
              </a:rPr>
              <a:t> także o przeprowadzeniu okresowych szkoleń BHP. Ich częstotliwość jest uzależniona od rodzaju wykonywanej pracy.</a:t>
            </a:r>
          </a:p>
        </p:txBody>
      </p:sp>
    </p:spTree>
    <p:extLst>
      <p:ext uri="{BB962C8B-B14F-4D97-AF65-F5344CB8AC3E}">
        <p14:creationId xmlns:p14="http://schemas.microsoft.com/office/powerpoint/2010/main" val="80260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DAAB1BC-59C7-4745-BAEC-A811BB7B9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030" y="2837712"/>
            <a:ext cx="4819974" cy="3217333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33F142-222F-4864-A58D-3DE6C03F5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5794" y="2837712"/>
            <a:ext cx="5453788" cy="3227626"/>
          </a:xfrm>
        </p:spPr>
        <p:txBody>
          <a:bodyPr anchor="ctr">
            <a:normAutofit/>
          </a:bodyPr>
          <a:lstStyle/>
          <a:p>
            <a:r>
              <a:rPr lang="pl-PL" sz="2000" dirty="0">
                <a:solidFill>
                  <a:srgbClr val="000000"/>
                </a:solidFill>
              </a:rPr>
              <a:t>tablicach z kierunkiem drogi ewakuacyjnej </a:t>
            </a:r>
            <a:br>
              <a:rPr lang="pl-PL" sz="2000" dirty="0">
                <a:solidFill>
                  <a:srgbClr val="000000"/>
                </a:solidFill>
              </a:rPr>
            </a:br>
            <a:r>
              <a:rPr lang="pl-PL" sz="2000" dirty="0">
                <a:solidFill>
                  <a:srgbClr val="000000"/>
                </a:solidFill>
              </a:rPr>
              <a:t>i wyjściem ewakuacyjnym,</a:t>
            </a:r>
          </a:p>
          <a:p>
            <a:r>
              <a:rPr lang="pl-PL" sz="2000" dirty="0">
                <a:solidFill>
                  <a:srgbClr val="000000"/>
                </a:solidFill>
              </a:rPr>
              <a:t>oznaczeniem miejsc, w których znajduje się gaśnica i instrukcja pożarowa,</a:t>
            </a:r>
          </a:p>
          <a:p>
            <a:r>
              <a:rPr lang="pl-PL" sz="2000" dirty="0">
                <a:solidFill>
                  <a:srgbClr val="000000"/>
                </a:solidFill>
              </a:rPr>
              <a:t>o ogólnej instrukcji bhp i instrukcjach stanowisk,</a:t>
            </a:r>
          </a:p>
          <a:p>
            <a:r>
              <a:rPr lang="pl-PL" sz="2000" dirty="0">
                <a:solidFill>
                  <a:srgbClr val="000000"/>
                </a:solidFill>
              </a:rPr>
              <a:t>instrukcji udzielenia pierwszej pomocy,</a:t>
            </a:r>
          </a:p>
          <a:p>
            <a:r>
              <a:rPr lang="pl-PL" sz="2000" dirty="0">
                <a:solidFill>
                  <a:srgbClr val="000000"/>
                </a:solidFill>
              </a:rPr>
              <a:t>gaśnicy,</a:t>
            </a:r>
          </a:p>
          <a:p>
            <a:r>
              <a:rPr lang="pl-PL" sz="2000" dirty="0">
                <a:solidFill>
                  <a:srgbClr val="000000"/>
                </a:solidFill>
              </a:rPr>
              <a:t>apteczce.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F351B22-CCC6-4143-BE42-5A8FB095A617}"/>
              </a:ext>
            </a:extLst>
          </p:cNvPr>
          <p:cNvSpPr txBox="1"/>
          <p:nvPr/>
        </p:nvSpPr>
        <p:spPr>
          <a:xfrm>
            <a:off x="941033" y="1109709"/>
            <a:ext cx="10377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pl-PL" sz="3200" b="1" dirty="0">
                <a:solidFill>
                  <a:srgbClr val="000000"/>
                </a:solidFill>
                <a:latin typeface="+mj-lt"/>
              </a:rPr>
              <a:t>Kolejna istotną sprawą jest oznakowanie budynku. Pamiętaj o:</a:t>
            </a:r>
          </a:p>
        </p:txBody>
      </p:sp>
    </p:spTree>
    <p:extLst>
      <p:ext uri="{BB962C8B-B14F-4D97-AF65-F5344CB8AC3E}">
        <p14:creationId xmlns:p14="http://schemas.microsoft.com/office/powerpoint/2010/main" val="92770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C7FE595-F54B-4F6E-9D88-3AB731C8F2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1102" r="7640" b="-3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BCA5C5-8B52-44D2-9A6B-9A96A56D0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277" y="738620"/>
            <a:ext cx="6283003" cy="5322352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000" dirty="0">
                <a:solidFill>
                  <a:srgbClr val="000000"/>
                </a:solidFill>
              </a:rPr>
              <a:t>Zbiory danych osobowych podlegają obowiązkowi zgłoszenia Głównego Inspektowa Ochrony Danych Osobowych, czyli GIODO. O tym czy dane zestawienie jest zbiorem danych osobowych decydują poniższe kryteria:</a:t>
            </a:r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000000"/>
                </a:solidFill>
              </a:rPr>
              <a:t>zbiór zawiera dane osób fizycznych</a:t>
            </a:r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000000"/>
                </a:solidFill>
              </a:rPr>
              <a:t>zbiór posiada strukturę</a:t>
            </a:r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000000"/>
                </a:solidFill>
              </a:rPr>
              <a:t>zbiór umożliwia wyszukiwanie na podstawie co najmniej dwóch różnych kryteriów</a:t>
            </a:r>
          </a:p>
        </p:txBody>
      </p:sp>
    </p:spTree>
    <p:extLst>
      <p:ext uri="{BB962C8B-B14F-4D97-AF65-F5344CB8AC3E}">
        <p14:creationId xmlns:p14="http://schemas.microsoft.com/office/powerpoint/2010/main" val="62270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A8A1A18-AFDF-419F-A859-74AACE5C6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Skąd wziąć pieniądze na założenie firmy?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6E880CD-8ED7-4428-A955-4D941D3B1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9" y="1396588"/>
            <a:ext cx="12057461" cy="536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7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427D15F9-FBA9-45B6-A1EE-7E2610907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0">
            <a:extLst>
              <a:ext uri="{FF2B5EF4-FFF2-40B4-BE49-F238E27FC236}">
                <a16:creationId xmlns:a16="http://schemas.microsoft.com/office/drawing/2014/main" id="{549D845D-9A57-49AC-9523-BB0D6DA6F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0" name="Freeform 44">
              <a:extLst>
                <a:ext uri="{FF2B5EF4-FFF2-40B4-BE49-F238E27FC236}">
                  <a16:creationId xmlns:a16="http://schemas.microsoft.com/office/drawing/2014/main" id="{3348EFE1-9D21-4DC0-8EC9-C88767061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5">
              <a:extLst>
                <a:ext uri="{FF2B5EF4-FFF2-40B4-BE49-F238E27FC236}">
                  <a16:creationId xmlns:a16="http://schemas.microsoft.com/office/drawing/2014/main" id="{D9CD0CF4-76F6-470E-A8EF-DD74FC196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6">
              <a:extLst>
                <a:ext uri="{FF2B5EF4-FFF2-40B4-BE49-F238E27FC236}">
                  <a16:creationId xmlns:a16="http://schemas.microsoft.com/office/drawing/2014/main" id="{71645EB6-7E0C-491E-9A5B-C25E80A64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7">
              <a:extLst>
                <a:ext uri="{FF2B5EF4-FFF2-40B4-BE49-F238E27FC236}">
                  <a16:creationId xmlns:a16="http://schemas.microsoft.com/office/drawing/2014/main" id="{D20E5CAC-62A4-48E1-9F9F-1F8176683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053A11D2-F06B-447E-96A7-27A21A8FA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B149CE85-E53F-415C-8B69-A3DFDC87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rgbClr val="FFFFFF"/>
                </a:solidFill>
              </a:rPr>
              <a:t>O czym warto pamiętać zakładając własną firmę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265222C-1429-4B64-A991-82C5E8627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240" y="2708998"/>
            <a:ext cx="3988329" cy="2682151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764559-EB12-4386-BF55-E6F1943D0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569" y="2494450"/>
            <a:ext cx="5927634" cy="3887300"/>
          </a:xfrm>
        </p:spPr>
        <p:txBody>
          <a:bodyPr>
            <a:normAutofit/>
          </a:bodyPr>
          <a:lstStyle/>
          <a:p>
            <a:r>
              <a:rPr lang="pl-PL" sz="2000" dirty="0"/>
              <a:t>Nie rzucaj stałej pracy, przynajmniej na początku</a:t>
            </a:r>
          </a:p>
          <a:p>
            <a:r>
              <a:rPr lang="pl-PL" sz="2000" dirty="0"/>
              <a:t>Nie przywiązuj się do pomysłu</a:t>
            </a:r>
          </a:p>
          <a:p>
            <a:r>
              <a:rPr lang="pl-PL" sz="2000" dirty="0"/>
              <a:t>Nie przestawaj się rozwijać</a:t>
            </a:r>
          </a:p>
          <a:p>
            <a:r>
              <a:rPr lang="pl-PL" sz="2000" dirty="0"/>
              <a:t>Sekretem biznesu jest pasja</a:t>
            </a:r>
          </a:p>
          <a:p>
            <a:r>
              <a:rPr lang="pl-PL" sz="2000" dirty="0"/>
              <a:t>Nie liczy się to czego Ty chcesz. Zapytaj czy inni ludzie potrzebują tego co chcesz im zaoferować? </a:t>
            </a:r>
          </a:p>
          <a:p>
            <a:r>
              <a:rPr lang="pl-PL" sz="2000" dirty="0"/>
              <a:t>Znajdź wspólnika</a:t>
            </a:r>
          </a:p>
          <a:p>
            <a:r>
              <a:rPr lang="pl-PL" sz="2000" dirty="0"/>
              <a:t>Znajdź mentora</a:t>
            </a:r>
          </a:p>
          <a:p>
            <a:r>
              <a:rPr lang="pl-PL" sz="2000" dirty="0"/>
              <a:t>Porażkę traktuj jak lekcję</a:t>
            </a:r>
          </a:p>
          <a:p>
            <a:r>
              <a:rPr lang="pl-PL" sz="2000" dirty="0"/>
              <a:t>Nie rezygnuj zbyt szybko</a:t>
            </a:r>
          </a:p>
        </p:txBody>
      </p:sp>
    </p:spTree>
    <p:extLst>
      <p:ext uri="{BB962C8B-B14F-4D97-AF65-F5344CB8AC3E}">
        <p14:creationId xmlns:p14="http://schemas.microsoft.com/office/powerpoint/2010/main" val="255197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B5EA492B-61ED-493E-9C64-6C5C3E18B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pl-PL" sz="4000" b="0" i="0">
                <a:solidFill>
                  <a:srgbClr val="FFFFFF"/>
                </a:solidFill>
                <a:effectLst/>
                <a:latin typeface="Roboto Condensed" panose="02000000000000000000" pitchFamily="2" charset="0"/>
              </a:rPr>
              <a:t>A jeśli jednak zrezygnujesz...</a:t>
            </a:r>
            <a:endParaRPr lang="pl-PL" sz="4000">
              <a:solidFill>
                <a:srgbClr val="FFFFFF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A58F0E2-C04C-40D5-912F-FBEDF50D3D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919" b="-5"/>
          <a:stretch/>
        </p:blipFill>
        <p:spPr>
          <a:xfrm>
            <a:off x="1424902" y="2492376"/>
            <a:ext cx="3209779" cy="3563372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5BA950-88D1-4D05-ACB7-891F934F1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569" y="2494450"/>
            <a:ext cx="6058231" cy="4115900"/>
          </a:xfrm>
        </p:spPr>
        <p:txBody>
          <a:bodyPr>
            <a:normAutofit/>
          </a:bodyPr>
          <a:lstStyle/>
          <a:p>
            <a:r>
              <a:rPr lang="pl-PL" sz="1700" b="0" i="0" dirty="0">
                <a:effectLst/>
                <a:latin typeface="Open Sans" panose="020B0606030504020204" pitchFamily="34" charset="0"/>
              </a:rPr>
              <a:t>Niezależnie od tego ile mamy lat, najcenniejsza w budowaniu firmy jest ciągła nauka i poznawanie ludzi. Nawet, jeśli coś pójdzie nie tak, pewne doświadczenia, umiejętności i kontakty po latach do nas wracają. Patrząc wstecz myślisz sobie wtedy „to wszystko służyło temu żebym mógł się tego nauczyć i teraz osiągnąć sukces”.</a:t>
            </a:r>
          </a:p>
          <a:p>
            <a:r>
              <a:rPr lang="pl-PL" sz="1700" b="0" i="0" dirty="0">
                <a:effectLst/>
                <a:latin typeface="Open Sans" panose="020B0606030504020204" pitchFamily="34" charset="0"/>
              </a:rPr>
              <a:t>Jeśli się przewrócisz, musisz się podnieść i iść dalej. Czasem trudno rozstać się z pomysłem, który nie wypalił. Ludzie przeżywają ze włożyli w coś dużo pracy, pieniędzy, że to miał być świetny biznes a nie wyszło. Zycie to projekt długoterminowy, czasami nie warto postępować w myśl zasady „wszystko albo nic”.</a:t>
            </a:r>
          </a:p>
          <a:p>
            <a:endParaRPr lang="pl-PL" sz="1700" dirty="0"/>
          </a:p>
        </p:txBody>
      </p:sp>
    </p:spTree>
    <p:extLst>
      <p:ext uri="{BB962C8B-B14F-4D97-AF65-F5344CB8AC3E}">
        <p14:creationId xmlns:p14="http://schemas.microsoft.com/office/powerpoint/2010/main" val="8600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A1DC37-BCAE-4FC3-9C57-566D94D9E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Źródło: https://6krokow.pl/o-czym-warto-pamietac-zakladajac-wlasna-firme/</a:t>
            </a:r>
          </a:p>
        </p:txBody>
      </p:sp>
      <p:pic>
        <p:nvPicPr>
          <p:cNvPr id="5" name="Picture 4" descr="Pinezki na mapie">
            <a:extLst>
              <a:ext uri="{FF2B5EF4-FFF2-40B4-BE49-F238E27FC236}">
                <a16:creationId xmlns:a16="http://schemas.microsoft.com/office/drawing/2014/main" id="{41B54D34-D240-4C09-88BD-E6F6AABF6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79" r="26502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4BB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4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Rectangle 24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0B0B0AC-08B4-4DDC-B264-EFF6C0FA2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Czy prowadzenie firmy jest dla mnie?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72ABF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1" name="Rectangle 30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6675121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F6921C-EFF3-4CD2-8A24-6CFEE0984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682" y="2798385"/>
            <a:ext cx="6391922" cy="3283260"/>
          </a:xfrm>
        </p:spPr>
        <p:txBody>
          <a:bodyPr anchor="ctr">
            <a:normAutofit/>
          </a:bodyPr>
          <a:lstStyle/>
          <a:p>
            <a:r>
              <a:rPr lang="pl-PL" sz="2000" dirty="0"/>
              <a:t>Jeśli obecnie pracujesz na dobrze płatnym etacie i chcesz założyć własną firmę musisz mieć świadomość, że wiąże się to z diametralną zmianą stylu życia, mnóstwem wyrzeczeń a przede wszystkim ciężką pracą, za którą nie zawsze zostaniesz należycie wynagrodzony. Własna firma to duża odpowiedzialność za siebie, Twoich najbliższych, pracowników, a pośrednio również za ich rodziny. Rozpoczęcie działalności wymaga wiele determinacji, samodyscypliny i podnoszenia własnych kompetencji, a to opłaca się tylko w dłuższej perspektywie.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7E5B861-D178-4EC6-80B2-EFB11777B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5" r="7071" b="-4"/>
          <a:stretch/>
        </p:blipFill>
        <p:spPr>
          <a:xfrm>
            <a:off x="7277100" y="2480954"/>
            <a:ext cx="4455979" cy="391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6BBD3884-7BE8-4D47-8847-E72EABA46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rgbClr val="FFFFFF"/>
                </a:solidFill>
              </a:rPr>
              <a:t>Nisza rynkowa i jej korzyści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A8BDF2-8A37-47DD-9B16-D96C05013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645" y="2378076"/>
            <a:ext cx="5987780" cy="4363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/>
              <a:t>Nisza rynkowa to po prostu miejsce, w którym nie występuje zbyt duża konkurencja lub dysponujesz taką ofertą, z którą mógłbyś liczyć na opłacalną podaż, a Twoja konkurencja miałaby problemy, aby przebić Twoją ofertę.</a:t>
            </a:r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pl-PL" sz="1600" b="1" dirty="0"/>
              <a:t>Korzyści z kierowania swojej oferty na rynek niszowy:</a:t>
            </a:r>
          </a:p>
          <a:p>
            <a:r>
              <a:rPr lang="pl-PL" sz="1600" dirty="0"/>
              <a:t>Mniejszy kapitał na start </a:t>
            </a:r>
          </a:p>
          <a:p>
            <a:r>
              <a:rPr lang="pl-PL" sz="1600" dirty="0"/>
              <a:t>Szybki rozwój </a:t>
            </a:r>
          </a:p>
          <a:p>
            <a:r>
              <a:rPr lang="pl-PL" sz="1600" dirty="0"/>
              <a:t>Mniejsza konkurencja </a:t>
            </a:r>
          </a:p>
          <a:p>
            <a:r>
              <a:rPr lang="pl-PL" sz="1600" dirty="0"/>
              <a:t>Pierwszy spija śmietankę </a:t>
            </a:r>
          </a:p>
          <a:p>
            <a:r>
              <a:rPr lang="pl-PL" sz="1600" dirty="0"/>
              <a:t>Staniesz się rozpoznawalny </a:t>
            </a:r>
          </a:p>
          <a:p>
            <a:r>
              <a:rPr lang="pl-PL" sz="1600" dirty="0"/>
              <a:t>Prostsza logistyka</a:t>
            </a:r>
          </a:p>
          <a:p>
            <a:r>
              <a:rPr lang="pl-PL" sz="1600" dirty="0"/>
              <a:t>Większa rentowność biznesu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AD61DC3-C798-4CBF-B833-30877E0167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7" b="9164"/>
          <a:stretch/>
        </p:blipFill>
        <p:spPr>
          <a:xfrm>
            <a:off x="7045298" y="2812888"/>
            <a:ext cx="4594889" cy="340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8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DF2427E-A3E2-4992-830E-98671EB65680}"/>
              </a:ext>
            </a:extLst>
          </p:cNvPr>
          <p:cNvSpPr txBox="1"/>
          <p:nvPr/>
        </p:nvSpPr>
        <p:spPr>
          <a:xfrm>
            <a:off x="381000" y="346125"/>
            <a:ext cx="53145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Jak znaleźć pomysł na własny biznes?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D4E6D13-746F-4886-AE12-EA835C71BE77}"/>
              </a:ext>
            </a:extLst>
          </p:cNvPr>
          <p:cNvSpPr txBox="1"/>
          <p:nvPr/>
        </p:nvSpPr>
        <p:spPr>
          <a:xfrm>
            <a:off x="195055" y="2098042"/>
            <a:ext cx="6216275" cy="42138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28600" lvl="1">
              <a:lnSpc>
                <a:spcPct val="90000"/>
              </a:lnSpc>
              <a:spcBef>
                <a:spcPts val="300"/>
              </a:spcBef>
            </a:pPr>
            <a:r>
              <a:rPr lang="en-US" sz="1600" dirty="0"/>
              <a:t>Może spędzasz wiele czasu na zastanawianiu się, w jaki sposób wpaść na swój genialny pomysł. W Twojej głowie zawitała pustka i kołacze się tylko jedna myśl, że przecież wszystko zostało już wymyślone. W takiej sytuacji może po prostu trzeba zmienić sposób myślenia. Nigdy dokładnie nie wiadomo, gdzie możesz znaleźć inspiracją, </a:t>
            </a:r>
            <a:r>
              <a:rPr lang="en-US" sz="1600" b="1" dirty="0"/>
              <a:t>genialny pomysł na biznes może </a:t>
            </a:r>
            <a:r>
              <a:rPr lang="en-US" sz="1600" dirty="0"/>
              <a:t>być tuż obok Ciebie!</a:t>
            </a:r>
          </a:p>
          <a:p>
            <a:pPr lvl="0" indent="-2286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286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Szukaj problemów do rozwiązania</a:t>
            </a:r>
          </a:p>
          <a:p>
            <a:pPr marL="285750" lvl="0" indent="-2286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Obserwuj jak inni rozwiązali jakiś problem, może zrobisz to lepiej</a:t>
            </a:r>
          </a:p>
          <a:p>
            <a:pPr marL="285750" lvl="0" indent="-2286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Szukaj w internecie</a:t>
            </a:r>
          </a:p>
          <a:p>
            <a:pPr marL="285750" lvl="0" indent="-2286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Podpatruj i adaptuj</a:t>
            </a:r>
          </a:p>
          <a:p>
            <a:pPr marL="285750" lvl="0" indent="-2286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Rozwijaj swoje pasje i zainteresowania</a:t>
            </a:r>
          </a:p>
          <a:p>
            <a:pPr marL="285750" lvl="0" indent="-2286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Przeanalizuj swoje doświadczenie zawodowe</a:t>
            </a:r>
          </a:p>
          <a:p>
            <a:pPr marL="285750" lvl="0" indent="-2286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Szukaj specjalizacji – zawężenie i precyzowanie oferty</a:t>
            </a:r>
          </a:p>
          <a:p>
            <a:pPr marL="285750" lvl="0" indent="-2286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Indywidualizuj usługi</a:t>
            </a:r>
          </a:p>
          <a:p>
            <a:pPr marL="285750" lvl="0" indent="-2286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Słuchaj swoich przeczuć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98F132C-2CF5-4308-892D-6CF74DA5E3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3" r="10195" b="2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61372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B2BFC430-DF43-49E4-B722-72067CF5CCB3}"/>
              </a:ext>
            </a:extLst>
          </p:cNvPr>
          <p:cNvSpPr txBox="1"/>
          <p:nvPr/>
        </p:nvSpPr>
        <p:spPr>
          <a:xfrm>
            <a:off x="6289158" y="803325"/>
            <a:ext cx="52597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Koszty prowadzenia własnej firmy</a:t>
            </a:r>
          </a:p>
        </p:txBody>
      </p:sp>
      <p:sp>
        <p:nvSpPr>
          <p:cNvPr id="15" name="Freeform: Shape 10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73EF8EC-B69E-41D6-B1FA-B836C3BFB9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94" r="13288" b="-1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4F84FC31-D471-4C5E-86C7-8E037B9FF842}"/>
              </a:ext>
            </a:extLst>
          </p:cNvPr>
          <p:cNvSpPr txBox="1"/>
          <p:nvPr/>
        </p:nvSpPr>
        <p:spPr>
          <a:xfrm>
            <a:off x="5437792" y="2492459"/>
            <a:ext cx="6372225" cy="39122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Opłaty administracyjno – skarbowe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Podatek dochodowy z tytułu prowadzonej działalności gospodarczej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Podatek VAT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Koszty ZUS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Wpłaty PFRON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Dodatkowe opłaty administracyjno – skarbowe</a:t>
            </a:r>
            <a:endParaRPr lang="pl-PL" sz="2000" dirty="0"/>
          </a:p>
          <a:p>
            <a:pPr marL="571500" lvl="1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Bieżące koszty prowadzenia firmy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Opłaty związane z funkcjonowaniem biura lub lokalu oraz bieżącej działalności firmy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Koszty związane z zatrudnieniem pracowników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Obsługa księgowa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Sprawozdanie finansowe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49074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0DF90E-6BAD-4E82-8FDF-717C9A357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60B792F-35E3-440A-9D0D-8BA6D6BF1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623" y="856209"/>
            <a:ext cx="1178675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dirty="0"/>
              <a:t>Jakie obowiązki ciążą na przyszłym przedsiębiorcy </a:t>
            </a:r>
            <a:br>
              <a:rPr lang="pl-PL" sz="3600" dirty="0"/>
            </a:br>
            <a:r>
              <a:rPr lang="pl-PL" sz="3600" dirty="0"/>
              <a:t>i pracodawcy?</a:t>
            </a:r>
            <a:br>
              <a:rPr lang="pl-PL" sz="2800" dirty="0"/>
            </a:br>
            <a:endParaRPr lang="pl-PL" sz="2800" dirty="0"/>
          </a:p>
        </p:txBody>
      </p:sp>
      <p:graphicFrame>
        <p:nvGraphicFramePr>
          <p:cNvPr id="6" name="Symbol zastępczy zawartości 2">
            <a:extLst>
              <a:ext uri="{FF2B5EF4-FFF2-40B4-BE49-F238E27FC236}">
                <a16:creationId xmlns:a16="http://schemas.microsoft.com/office/drawing/2014/main" id="{6C9B8C29-8D55-4396-9EB6-7D15BE96A6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029822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411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A3D5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68C440A-2B56-4B7A-9574-B6A29ED634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6" r="7858" b="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CA79E7-6BEC-44AA-85AD-636423D48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2992" y="917725"/>
            <a:ext cx="3918938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000" dirty="0">
                <a:solidFill>
                  <a:srgbClr val="FFFFFF"/>
                </a:solidFill>
              </a:rPr>
              <a:t>Obowiązki przedsiębiorcy wobec Urzędu Skarbowego:</a:t>
            </a:r>
          </a:p>
          <a:p>
            <a:pPr lvl="1"/>
            <a:r>
              <a:rPr lang="pl-PL" sz="2000" dirty="0">
                <a:solidFill>
                  <a:srgbClr val="FFFFFF"/>
                </a:solidFill>
              </a:rPr>
              <a:t>Odprowadzić podatek m.ini. z tytułu Twojego podatku dochodowego</a:t>
            </a:r>
          </a:p>
          <a:p>
            <a:pPr lvl="1"/>
            <a:r>
              <a:rPr lang="pl-PL" sz="2000" dirty="0">
                <a:solidFill>
                  <a:srgbClr val="FFFFFF"/>
                </a:solidFill>
              </a:rPr>
              <a:t>Odprowadzenie podatków za pracowników</a:t>
            </a:r>
          </a:p>
          <a:p>
            <a:pPr lvl="1"/>
            <a:r>
              <a:rPr lang="pl-PL" sz="2000" dirty="0">
                <a:solidFill>
                  <a:srgbClr val="FFFFFF"/>
                </a:solidFill>
              </a:rPr>
              <a:t>Odprowadzenie podatków VAT itp.</a:t>
            </a:r>
          </a:p>
          <a:p>
            <a:pPr marL="457200" lvl="1" indent="0">
              <a:buNone/>
            </a:pPr>
            <a:endParaRPr lang="pl-PL" sz="2000" dirty="0">
              <a:solidFill>
                <a:srgbClr val="FFFFFF"/>
              </a:solidFill>
            </a:endParaRPr>
          </a:p>
          <a:p>
            <a:pPr lvl="1"/>
            <a:endParaRPr lang="pl-PL" sz="2000" dirty="0">
              <a:solidFill>
                <a:srgbClr val="FFFFFF"/>
              </a:solidFill>
            </a:endParaRPr>
          </a:p>
          <a:p>
            <a:endParaRPr lang="pl-PL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0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FFF0044-6444-4548-8A26-59A3F89961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11" r="3" b="3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EEE2A7-1EFD-4CFF-AD1B-C0569F711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2903" y="704850"/>
            <a:ext cx="5500471" cy="5591175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2400" b="1" dirty="0"/>
              <a:t>Obowiązki przedsiębiorcy względem ZUS</a:t>
            </a:r>
          </a:p>
          <a:p>
            <a:r>
              <a:rPr lang="pl-PL" sz="2400" dirty="0"/>
              <a:t>Zatrudniając pracownika zgłosić go do Zakładu Ubezpieczeń Społecznych (jest na to 7 dni)</a:t>
            </a:r>
          </a:p>
          <a:p>
            <a:r>
              <a:rPr lang="pl-PL" sz="2400" dirty="0"/>
              <a:t>ZUS ZIUA - składasz go gdy chcesz zmienić dane identyfikacyjne ubezpieczonego, zgłoszonego wcześniej na formularzu ZUS ZUA albo ZUS ZZA</a:t>
            </a:r>
          </a:p>
          <a:p>
            <a:r>
              <a:rPr lang="pl-PL" sz="2400" dirty="0"/>
              <a:t>ZUS ZCNA - za jego pomocą zgłaszasz dane członków rodziny pracownika do ubezpieczenia zdrowotnego, służy także do wyrejestrowania z tego ubezpieczenia</a:t>
            </a:r>
          </a:p>
          <a:p>
            <a:r>
              <a:rPr lang="pl-PL" sz="2400" dirty="0"/>
              <a:t>ZUS ZWUA - wypełniasz go w przypadku wyrejestrowania z ubezpieczeń</a:t>
            </a:r>
          </a:p>
        </p:txBody>
      </p:sp>
    </p:spTree>
    <p:extLst>
      <p:ext uri="{BB962C8B-B14F-4D97-AF65-F5344CB8AC3E}">
        <p14:creationId xmlns:p14="http://schemas.microsoft.com/office/powerpoint/2010/main" val="209325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pole tekstowe 3">
            <a:extLst>
              <a:ext uri="{FF2B5EF4-FFF2-40B4-BE49-F238E27FC236}">
                <a16:creationId xmlns:a16="http://schemas.microsoft.com/office/drawing/2014/main" id="{4335A1FB-F034-4A1B-A642-918DC95FF5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095471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Obraz 1">
            <a:extLst>
              <a:ext uri="{FF2B5EF4-FFF2-40B4-BE49-F238E27FC236}">
                <a16:creationId xmlns:a16="http://schemas.microsoft.com/office/drawing/2014/main" id="{FFA2A16D-A4DD-4104-8E16-C25D25DB4EE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0436"/>
          <a:stretch/>
        </p:blipFill>
        <p:spPr>
          <a:xfrm>
            <a:off x="190240" y="1540668"/>
            <a:ext cx="4010860" cy="37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3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984</Words>
  <Application>Microsoft Office PowerPoint</Application>
  <PresentationFormat>Panoramiczny</PresentationFormat>
  <Paragraphs>101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Open Sans</vt:lpstr>
      <vt:lpstr>Roboto Condensed</vt:lpstr>
      <vt:lpstr>Motyw pakietu Office</vt:lpstr>
      <vt:lpstr>Prezentacja programu PowerPoint</vt:lpstr>
      <vt:lpstr>Czy prowadzenie firmy jest dla mnie?</vt:lpstr>
      <vt:lpstr>Nisza rynkowa i jej korzyści</vt:lpstr>
      <vt:lpstr>Prezentacja programu PowerPoint</vt:lpstr>
      <vt:lpstr>Prezentacja programu PowerPoint</vt:lpstr>
      <vt:lpstr>Jakie obowiązki ciążą na przyszłym przedsiębiorcy  i pracodawcy? </vt:lpstr>
      <vt:lpstr>Prezentacja programu PowerPoint</vt:lpstr>
      <vt:lpstr>Prezentacja programu PowerPoint</vt:lpstr>
      <vt:lpstr>Prezentacja programu PowerPoint</vt:lpstr>
      <vt:lpstr>Obowiązki pracodawcy w zakresie BHP</vt:lpstr>
      <vt:lpstr>Prezentacja programu PowerPoint</vt:lpstr>
      <vt:lpstr>Prezentacja programu PowerPoint</vt:lpstr>
      <vt:lpstr>Skąd wziąć pieniądze na założenie firmy?</vt:lpstr>
      <vt:lpstr>O czym warto pamiętać zakładając własną firmę</vt:lpstr>
      <vt:lpstr>A jeśli jednak zrezygnujesz...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Łukasiewicz</dc:creator>
  <cp:lastModifiedBy>Anna Łukasiewicz</cp:lastModifiedBy>
  <cp:revision>23</cp:revision>
  <dcterms:created xsi:type="dcterms:W3CDTF">2021-04-25T02:10:39Z</dcterms:created>
  <dcterms:modified xsi:type="dcterms:W3CDTF">2021-04-27T16:15:21Z</dcterms:modified>
</cp:coreProperties>
</file>